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2.xml" ContentType="application/vnd.openxmlformats-officedocument.presentationml.notesSlide+xml"/>
  <Override PartName="/ppt/tags/tag61.xml" ContentType="application/vnd.openxmlformats-officedocument.presentationml.tags+xml"/>
  <Override PartName="/ppt/notesSlides/notesSlide3.xml" ContentType="application/vnd.openxmlformats-officedocument.presentationml.notesSlide+xml"/>
  <Override PartName="/ppt/tags/tag62.xml" ContentType="application/vnd.openxmlformats-officedocument.presentationml.tags+xml"/>
  <Override PartName="/ppt/notesSlides/notesSlide4.xml" ContentType="application/vnd.openxmlformats-officedocument.presentationml.notesSlide+xml"/>
  <Override PartName="/ppt/tags/tag63.xml" ContentType="application/vnd.openxmlformats-officedocument.presentationml.tags+xml"/>
  <Override PartName="/ppt/tags/tag64.xml" ContentType="application/vnd.openxmlformats-officedocument.presentationml.tags+xml"/>
  <Override PartName="/ppt/notesSlides/notesSlide5.xml" ContentType="application/vnd.openxmlformats-officedocument.presentationml.notesSlide+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7"/>
  </p:notesMasterIdLst>
  <p:sldIdLst>
    <p:sldId id="256" r:id="rId2"/>
    <p:sldId id="334" r:id="rId3"/>
    <p:sldId id="335" r:id="rId4"/>
    <p:sldId id="269" r:id="rId5"/>
    <p:sldId id="257" r:id="rId6"/>
    <p:sldId id="267" r:id="rId7"/>
    <p:sldId id="336" r:id="rId8"/>
    <p:sldId id="339" r:id="rId9"/>
    <p:sldId id="340" r:id="rId10"/>
    <p:sldId id="341" r:id="rId11"/>
    <p:sldId id="420" r:id="rId12"/>
    <p:sldId id="327" r:id="rId13"/>
    <p:sldId id="342" r:id="rId14"/>
    <p:sldId id="343" r:id="rId15"/>
    <p:sldId id="345" r:id="rId16"/>
    <p:sldId id="347" r:id="rId17"/>
    <p:sldId id="349" r:id="rId18"/>
    <p:sldId id="351" r:id="rId19"/>
    <p:sldId id="352" r:id="rId20"/>
    <p:sldId id="353" r:id="rId21"/>
    <p:sldId id="258" r:id="rId22"/>
    <p:sldId id="354" r:id="rId23"/>
    <p:sldId id="355" r:id="rId24"/>
    <p:sldId id="357" r:id="rId25"/>
    <p:sldId id="358" r:id="rId26"/>
    <p:sldId id="360" r:id="rId27"/>
    <p:sldId id="362" r:id="rId28"/>
    <p:sldId id="361" r:id="rId29"/>
    <p:sldId id="390" r:id="rId30"/>
    <p:sldId id="364" r:id="rId31"/>
    <p:sldId id="365" r:id="rId32"/>
    <p:sldId id="366" r:id="rId33"/>
    <p:sldId id="367" r:id="rId34"/>
    <p:sldId id="369" r:id="rId35"/>
    <p:sldId id="370" r:id="rId36"/>
    <p:sldId id="371" r:id="rId37"/>
    <p:sldId id="372" r:id="rId38"/>
    <p:sldId id="374" r:id="rId39"/>
    <p:sldId id="377" r:id="rId40"/>
    <p:sldId id="378" r:id="rId41"/>
    <p:sldId id="380" r:id="rId42"/>
    <p:sldId id="415" r:id="rId43"/>
    <p:sldId id="381" r:id="rId44"/>
    <p:sldId id="417" r:id="rId45"/>
    <p:sldId id="419" r:id="rId46"/>
  </p:sldIdLst>
  <p:sldSz cx="12192000" cy="6858000"/>
  <p:notesSz cx="6858000" cy="9144000"/>
  <p:custDataLst>
    <p:tags r:id="rId4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2781"/>
    <a:srgbClr val="026E35"/>
    <a:srgbClr val="044595"/>
    <a:srgbClr val="A11212"/>
    <a:srgbClr val="324A7A"/>
    <a:srgbClr val="FDE7E7"/>
    <a:srgbClr val="FBD9D9"/>
    <a:srgbClr val="203A6B"/>
    <a:srgbClr val="DCE5F4"/>
    <a:srgbClr val="CDD9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07" autoAdjust="0"/>
    <p:restoredTop sz="94660"/>
  </p:normalViewPr>
  <p:slideViewPr>
    <p:cSldViewPr snapToGrid="0">
      <p:cViewPr varScale="1">
        <p:scale>
          <a:sx n="96" d="100"/>
          <a:sy n="96" d="100"/>
        </p:scale>
        <p:origin x="91" y="13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EBC431-090A-4D11-8DA0-0E909CD9C1D0}" type="datetimeFigureOut">
              <a:rPr lang="zh-CN" altLang="en-US" smtClean="0"/>
              <a:t>2024/6/10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29C44F-97CF-4085-A443-4AE7FEC076DC}"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1</a:t>
            </a:fld>
            <a:endParaRPr lang="zh-CN" altLang="en-US"/>
          </a:p>
        </p:txBody>
      </p:sp>
    </p:spTree>
    <p:extLst>
      <p:ext uri="{BB962C8B-B14F-4D97-AF65-F5344CB8AC3E}">
        <p14:creationId xmlns:p14="http://schemas.microsoft.com/office/powerpoint/2010/main" val="27003371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39</a:t>
            </a:fld>
            <a:endParaRPr lang="zh-CN" altLang="en-US"/>
          </a:p>
        </p:txBody>
      </p:sp>
    </p:spTree>
    <p:extLst>
      <p:ext uri="{BB962C8B-B14F-4D97-AF65-F5344CB8AC3E}">
        <p14:creationId xmlns:p14="http://schemas.microsoft.com/office/powerpoint/2010/main" val="34685299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40</a:t>
            </a:fld>
            <a:endParaRPr lang="zh-CN" altLang="en-US"/>
          </a:p>
        </p:txBody>
      </p:sp>
    </p:spTree>
    <p:extLst>
      <p:ext uri="{BB962C8B-B14F-4D97-AF65-F5344CB8AC3E}">
        <p14:creationId xmlns:p14="http://schemas.microsoft.com/office/powerpoint/2010/main" val="41239390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41</a:t>
            </a:fld>
            <a:endParaRPr lang="zh-CN" altLang="en-US"/>
          </a:p>
        </p:txBody>
      </p:sp>
    </p:spTree>
    <p:extLst>
      <p:ext uri="{BB962C8B-B14F-4D97-AF65-F5344CB8AC3E}">
        <p14:creationId xmlns:p14="http://schemas.microsoft.com/office/powerpoint/2010/main" val="8948100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29C44F-97CF-4085-A443-4AE7FEC076DC}" type="slidenum">
              <a:rPr lang="zh-CN" altLang="en-US" smtClean="0"/>
              <a:t>43</a:t>
            </a:fld>
            <a:endParaRPr lang="zh-CN" altLang="en-US"/>
          </a:p>
        </p:txBody>
      </p:sp>
    </p:spTree>
    <p:extLst>
      <p:ext uri="{BB962C8B-B14F-4D97-AF65-F5344CB8AC3E}">
        <p14:creationId xmlns:p14="http://schemas.microsoft.com/office/powerpoint/2010/main" val="36002665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6B9B7B9E-9C8D-423F-9D0F-BCEE280F71F7}" type="datetimeFigureOut">
              <a:rPr lang="zh-CN" altLang="en-US" smtClean="0"/>
              <a:t>2024/6/10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DB8552-0204-45E1-8C81-68DBA02E28B0}"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封面页">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6B9B7B9E-9C8D-423F-9D0F-BCEE280F71F7}" type="datetimeFigureOut">
              <a:rPr lang="zh-CN" altLang="en-US" smtClean="0"/>
              <a:t>2024/6/10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DB8552-0204-45E1-8C81-68DBA02E28B0}"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1">
    <p:spTree>
      <p:nvGrpSpPr>
        <p:cNvPr id="1" name=""/>
        <p:cNvGrpSpPr/>
        <p:nvPr/>
      </p:nvGrpSpPr>
      <p:grpSpPr>
        <a:xfrm>
          <a:off x="0" y="0"/>
          <a:ext cx="0" cy="0"/>
          <a:chOff x="0" y="0"/>
          <a:chExt cx="0" cy="0"/>
        </a:xfrm>
      </p:grpSpPr>
      <p:sp>
        <p:nvSpPr>
          <p:cNvPr id="2" name="矩形 1"/>
          <p:cNvSpPr/>
          <p:nvPr userDrawn="1"/>
        </p:nvSpPr>
        <p:spPr>
          <a:xfrm>
            <a:off x="0" y="0"/>
            <a:ext cx="2419350" cy="6858000"/>
          </a:xfrm>
          <a:prstGeom prst="rect">
            <a:avLst/>
          </a:prstGeom>
          <a:solidFill>
            <a:schemeClr val="accent1">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日期占位符 3"/>
          <p:cNvSpPr>
            <a:spLocks noGrp="1"/>
          </p:cNvSpPr>
          <p:nvPr>
            <p:ph type="dt" sz="half" idx="10"/>
          </p:nvPr>
        </p:nvSpPr>
        <p:spPr/>
        <p:txBody>
          <a:bodyPr/>
          <a:lstStyle/>
          <a:p>
            <a:fld id="{6B9B7B9E-9C8D-423F-9D0F-BCEE280F71F7}" type="datetimeFigureOut">
              <a:rPr lang="zh-CN" altLang="en-US" smtClean="0"/>
              <a:t>2024/6/10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DB8552-0204-45E1-8C81-68DBA02E28B0}"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24EE297-474B-4A86-A7C8-228BCE0B587B}" type="datetimeFigureOut">
              <a:rPr lang="zh-CN" altLang="en-US" smtClean="0"/>
              <a:t>2024/6/10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0877DEB-90F5-4A8C-8837-7104AE75A0BC}"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9B7B9E-9C8D-423F-9D0F-BCEE280F71F7}" type="datetimeFigureOut">
              <a:rPr lang="zh-CN" altLang="en-US" smtClean="0"/>
              <a:t>2024/6/10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0DB8552-0204-45E1-8C81-68DBA02E28B0}"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3.xml"/><Relationship Id="rId1" Type="http://schemas.openxmlformats.org/officeDocument/2006/relationships/tags" Target="../tags/tag3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3.xml"/><Relationship Id="rId1" Type="http://schemas.openxmlformats.org/officeDocument/2006/relationships/tags" Target="../tags/tag33.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3.xml"/><Relationship Id="rId1" Type="http://schemas.openxmlformats.org/officeDocument/2006/relationships/tags" Target="../tags/tag34.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3.xml"/><Relationship Id="rId1" Type="http://schemas.openxmlformats.org/officeDocument/2006/relationships/tags" Target="../tags/tag35.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7.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3.xml"/><Relationship Id="rId1" Type="http://schemas.openxmlformats.org/officeDocument/2006/relationships/tags" Target="../tags/tag38.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3.xml"/><Relationship Id="rId1" Type="http://schemas.openxmlformats.org/officeDocument/2006/relationships/tags" Target="../tags/tag39.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3.xml"/><Relationship Id="rId1" Type="http://schemas.openxmlformats.org/officeDocument/2006/relationships/tags" Target="../tags/tag40.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slideLayout" Target="../slideLayouts/slideLayout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3.xml"/><Relationship Id="rId1" Type="http://schemas.openxmlformats.org/officeDocument/2006/relationships/tags" Target="../tags/tag41.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2.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3.xml"/><Relationship Id="rId1" Type="http://schemas.openxmlformats.org/officeDocument/2006/relationships/tags" Target="../tags/tag43.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3.xml"/><Relationship Id="rId1" Type="http://schemas.openxmlformats.org/officeDocument/2006/relationships/tags" Target="../tags/tag44.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3.xml"/><Relationship Id="rId1" Type="http://schemas.openxmlformats.org/officeDocument/2006/relationships/tags" Target="../tags/tag45.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3.xml"/><Relationship Id="rId1" Type="http://schemas.openxmlformats.org/officeDocument/2006/relationships/tags" Target="../tags/tag46.xml"/><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3.xml"/><Relationship Id="rId1" Type="http://schemas.openxmlformats.org/officeDocument/2006/relationships/tags" Target="../tags/tag47.xml"/><Relationship Id="rId5" Type="http://schemas.openxmlformats.org/officeDocument/2006/relationships/image" Target="../media/image15.png"/><Relationship Id="rId4" Type="http://schemas.openxmlformats.org/officeDocument/2006/relationships/image" Target="../media/image20.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8.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0.xml"/></Relationships>
</file>

<file path=ppt/slides/_rels/slide3.xml.rels><?xml version="1.0" encoding="UTF-8" standalone="yes"?>
<Relationships xmlns="http://schemas.openxmlformats.org/package/2006/relationships"><Relationship Id="rId3" Type="http://schemas.openxmlformats.org/officeDocument/2006/relationships/tags" Target="../tags/tag10.xml"/><Relationship Id="rId7" Type="http://schemas.openxmlformats.org/officeDocument/2006/relationships/slideLayout" Target="../slideLayouts/slideLayout3.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1.xml"/></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3.xml"/><Relationship Id="rId1" Type="http://schemas.openxmlformats.org/officeDocument/2006/relationships/tags" Target="../tags/tag52.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3.xml"/><Relationship Id="rId1" Type="http://schemas.openxmlformats.org/officeDocument/2006/relationships/tags" Target="../tags/tag53.xml"/></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3.xml"/><Relationship Id="rId1" Type="http://schemas.openxmlformats.org/officeDocument/2006/relationships/tags" Target="../tags/tag54.xml"/></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3.xml"/><Relationship Id="rId1" Type="http://schemas.openxmlformats.org/officeDocument/2006/relationships/tags" Target="../tags/tag55.xml"/></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3.xml"/><Relationship Id="rId1" Type="http://schemas.openxmlformats.org/officeDocument/2006/relationships/tags" Target="../tags/tag56.xml"/></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3.xml"/><Relationship Id="rId1" Type="http://schemas.openxmlformats.org/officeDocument/2006/relationships/tags" Target="../tags/tag57.xml"/><Relationship Id="rId4" Type="http://schemas.openxmlformats.org/officeDocument/2006/relationships/image" Target="../media/image21.png"/></Relationships>
</file>

<file path=ppt/slides/_rels/slide3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3.xml"/><Relationship Id="rId1" Type="http://schemas.openxmlformats.org/officeDocument/2006/relationships/tags" Target="../tags/tag58.xml"/></Relationships>
</file>

<file path=ppt/slides/_rels/slide3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3.xml"/><Relationship Id="rId1" Type="http://schemas.openxmlformats.org/officeDocument/2006/relationships/tags" Target="../tags/tag59.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60.xml"/><Relationship Id="rId5" Type="http://schemas.openxmlformats.org/officeDocument/2006/relationships/image" Target="../media/image30.png"/><Relationship Id="rId4" Type="http://schemas.openxmlformats.org/officeDocument/2006/relationships/image" Target="../media/image29.png"/></Relationships>
</file>

<file path=ppt/slides/_rels/slide4.xml.rels><?xml version="1.0" encoding="UTF-8" standalone="yes"?>
<Relationships xmlns="http://schemas.openxmlformats.org/package/2006/relationships"><Relationship Id="rId8" Type="http://schemas.openxmlformats.org/officeDocument/2006/relationships/tags" Target="../tags/tag21.xml"/><Relationship Id="rId13" Type="http://schemas.openxmlformats.org/officeDocument/2006/relationships/tags" Target="../tags/tag26.xml"/><Relationship Id="rId3" Type="http://schemas.openxmlformats.org/officeDocument/2006/relationships/tags" Target="../tags/tag16.xml"/><Relationship Id="rId7" Type="http://schemas.openxmlformats.org/officeDocument/2006/relationships/tags" Target="../tags/tag20.xml"/><Relationship Id="rId12" Type="http://schemas.openxmlformats.org/officeDocument/2006/relationships/tags" Target="../tags/tag25.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tags" Target="../tags/tag24.xml"/><Relationship Id="rId5" Type="http://schemas.openxmlformats.org/officeDocument/2006/relationships/tags" Target="../tags/tag18.xml"/><Relationship Id="rId10" Type="http://schemas.openxmlformats.org/officeDocument/2006/relationships/tags" Target="../tags/tag23.xml"/><Relationship Id="rId4" Type="http://schemas.openxmlformats.org/officeDocument/2006/relationships/tags" Target="../tags/tag17.xml"/><Relationship Id="rId9" Type="http://schemas.openxmlformats.org/officeDocument/2006/relationships/tags" Target="../tags/tag22.xml"/><Relationship Id="rId14"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61.xml"/><Relationship Id="rId5" Type="http://schemas.openxmlformats.org/officeDocument/2006/relationships/image" Target="../media/image32.png"/><Relationship Id="rId4" Type="http://schemas.openxmlformats.org/officeDocument/2006/relationships/image" Target="../media/image31.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62.xml"/><Relationship Id="rId4" Type="http://schemas.openxmlformats.org/officeDocument/2006/relationships/image" Target="../media/image33.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3.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37.png"/><Relationship Id="rId2" Type="http://schemas.openxmlformats.org/officeDocument/2006/relationships/slideLayout" Target="../slideLayouts/slideLayout3.xml"/><Relationship Id="rId1" Type="http://schemas.openxmlformats.org/officeDocument/2006/relationships/tags" Target="../tags/tag64.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65.xml"/></Relationships>
</file>

<file path=ppt/slides/_rels/slide45.xml.rels><?xml version="1.0" encoding="UTF-8" standalone="yes"?>
<Relationships xmlns="http://schemas.openxmlformats.org/package/2006/relationships"><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slideLayout" Target="../slideLayouts/slideLayout4.xml"/><Relationship Id="rId5" Type="http://schemas.openxmlformats.org/officeDocument/2006/relationships/tags" Target="../tags/tag70.xml"/><Relationship Id="rId4" Type="http://schemas.openxmlformats.org/officeDocument/2006/relationships/tags" Target="../tags/tag69.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8.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3.xml"/><Relationship Id="rId1" Type="http://schemas.openxmlformats.org/officeDocument/2006/relationships/tags" Target="../tags/tag29.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3.xml"/><Relationship Id="rId1" Type="http://schemas.openxmlformats.org/officeDocument/2006/relationships/tags" Target="../tags/tag30.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tags" Target="../tags/tag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381911"/>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椭圆 51"/>
          <p:cNvSpPr/>
          <p:nvPr/>
        </p:nvSpPr>
        <p:spPr>
          <a:xfrm>
            <a:off x="5348402" y="634312"/>
            <a:ext cx="1495195" cy="14951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587072" y="2113191"/>
            <a:ext cx="9091366" cy="842978"/>
          </a:xfrm>
          <a:prstGeom prst="rect">
            <a:avLst/>
          </a:prstGeom>
          <a:noFill/>
        </p:spPr>
        <p:txBody>
          <a:bodyPr wrap="square" rtlCol="0">
            <a:spAutoFit/>
          </a:bodyPr>
          <a:lstStyle/>
          <a:p>
            <a:pPr algn="ctr"/>
            <a:r>
              <a:rPr lang="zh-CN" altLang="en-US" sz="4800" b="1" dirty="0">
                <a:solidFill>
                  <a:schemeClr val="bg1"/>
                </a:solidFill>
              </a:rPr>
              <a:t>第一章 图层操作</a:t>
            </a:r>
            <a:endParaRPr lang="en-US" altLang="zh-CN" sz="4800" b="1" dirty="0">
              <a:solidFill>
                <a:schemeClr val="bg1"/>
              </a:solidFill>
            </a:endParaRPr>
          </a:p>
        </p:txBody>
      </p:sp>
      <p:sp>
        <p:nvSpPr>
          <p:cNvPr id="92" name="文本框 91"/>
          <p:cNvSpPr txBox="1"/>
          <p:nvPr/>
        </p:nvSpPr>
        <p:spPr>
          <a:xfrm>
            <a:off x="3636704" y="3732555"/>
            <a:ext cx="4918591" cy="338554"/>
          </a:xfrm>
          <a:prstGeom prst="rect">
            <a:avLst/>
          </a:prstGeom>
          <a:noFill/>
        </p:spPr>
        <p:txBody>
          <a:bodyPr wrap="none" rtlCol="0">
            <a:spAutoFit/>
          </a:bodyPr>
          <a:lstStyle/>
          <a:p>
            <a:pPr algn="ctr"/>
            <a:r>
              <a:rPr lang="en-US" altLang="zh-CN" sz="1600" spc="300" dirty="0">
                <a:solidFill>
                  <a:schemeClr val="bg1"/>
                </a:solidFill>
              </a:rPr>
              <a:t>Chapter One First Layer operations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a:extLst>
              <a:ext uri="{FF2B5EF4-FFF2-40B4-BE49-F238E27FC236}">
                <a16:creationId xmlns:a16="http://schemas.microsoft.com/office/drawing/2014/main" id="{E783F1DB-4F9E-9A13-4F6E-5D90F4435502}"/>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a16="http://schemas.microsoft.com/office/drawing/2014/main" id="{8B0387D8-5F25-E85D-31C0-E3D50AB1C6F3}"/>
              </a:ext>
            </a:extLst>
          </p:cNvPr>
          <p:cNvSpPr/>
          <p:nvPr/>
        </p:nvSpPr>
        <p:spPr>
          <a:xfrm>
            <a:off x="2612469" y="739021"/>
            <a:ext cx="9274731" cy="202050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dirty="0">
                <a:solidFill>
                  <a:schemeClr val="tx1"/>
                </a:solidFill>
                <a:latin typeface="微软雅黑" panose="020B0503020204020204" pitchFamily="34" charset="-122"/>
                <a:ea typeface="微软雅黑" panose="020B0503020204020204" pitchFamily="34" charset="-122"/>
              </a:rPr>
              <a:t>步骤</a:t>
            </a:r>
            <a:r>
              <a:rPr lang="en-US" altLang="zh-CN" sz="2000" dirty="0">
                <a:solidFill>
                  <a:schemeClr val="tx1"/>
                </a:solidFill>
                <a:latin typeface="微软雅黑" panose="020B0503020204020204" pitchFamily="34" charset="-122"/>
                <a:ea typeface="微软雅黑" panose="020B0503020204020204" pitchFamily="34" charset="-122"/>
              </a:rPr>
              <a:t>03</a:t>
            </a:r>
            <a:r>
              <a:rPr lang="zh-CN" altLang="zh-CN" sz="2000" dirty="0">
                <a:solidFill>
                  <a:schemeClr val="tx1"/>
                </a:solidFill>
                <a:latin typeface="微软雅黑" panose="020B0503020204020204" pitchFamily="34" charset="-122"/>
                <a:ea typeface="微软雅黑" panose="020B0503020204020204" pitchFamily="34" charset="-122"/>
              </a:rPr>
              <a:t>：双击“项目”面板，将实例文件</a:t>
            </a:r>
            <a:r>
              <a:rPr lang="en-US" altLang="zh-CN" sz="2000" dirty="0">
                <a:solidFill>
                  <a:schemeClr val="tx1"/>
                </a:solidFill>
                <a:latin typeface="微软雅黑" panose="020B0503020204020204" pitchFamily="34" charset="-122"/>
                <a:ea typeface="微软雅黑" panose="020B0503020204020204" pitchFamily="34" charset="-122"/>
              </a:rPr>
              <a:t>&gt;CH03&gt;</a:t>
            </a:r>
            <a:r>
              <a:rPr lang="zh-CN" altLang="zh-CN" sz="2000" dirty="0">
                <a:solidFill>
                  <a:schemeClr val="tx1"/>
                </a:solidFill>
                <a:latin typeface="微软雅黑" panose="020B0503020204020204" pitchFamily="34" charset="-122"/>
                <a:ea typeface="微软雅黑" panose="020B0503020204020204" pitchFamily="34" charset="-122"/>
              </a:rPr>
              <a:t>课堂案例——“楼</a:t>
            </a:r>
            <a:r>
              <a:rPr lang="en-US" altLang="zh-CN" sz="2000" dirty="0">
                <a:solidFill>
                  <a:schemeClr val="tx1"/>
                </a:solidFill>
                <a:latin typeface="微软雅黑" panose="020B0503020204020204" pitchFamily="34" charset="-122"/>
                <a:ea typeface="微软雅黑" panose="020B0503020204020204" pitchFamily="34" charset="-122"/>
              </a:rPr>
              <a:t>01.png</a:t>
            </a:r>
            <a:r>
              <a:rPr lang="zh-CN" altLang="zh-CN" sz="2000" dirty="0">
                <a:solidFill>
                  <a:schemeClr val="tx1"/>
                </a:solidFill>
                <a:latin typeface="微软雅黑" panose="020B0503020204020204" pitchFamily="34" charset="-122"/>
                <a:ea typeface="微软雅黑" panose="020B0503020204020204" pitchFamily="34" charset="-122"/>
              </a:rPr>
              <a:t>”导入到“项目”面板，将“楼</a:t>
            </a:r>
            <a:r>
              <a:rPr lang="en-US" altLang="zh-CN" sz="2000" dirty="0">
                <a:solidFill>
                  <a:schemeClr val="tx1"/>
                </a:solidFill>
                <a:latin typeface="微软雅黑" panose="020B0503020204020204" pitchFamily="34" charset="-122"/>
                <a:ea typeface="微软雅黑" panose="020B0503020204020204" pitchFamily="34" charset="-122"/>
              </a:rPr>
              <a:t>01.png</a:t>
            </a:r>
            <a:r>
              <a:rPr lang="zh-CN" altLang="zh-CN" sz="2000" dirty="0">
                <a:solidFill>
                  <a:schemeClr val="tx1"/>
                </a:solidFill>
                <a:latin typeface="微软雅黑" panose="020B0503020204020204" pitchFamily="34" charset="-122"/>
                <a:ea typeface="微软雅黑" panose="020B0503020204020204" pitchFamily="34" charset="-122"/>
              </a:rPr>
              <a:t>”拖拽到“时间轴”面板中，将该图层放置到“海岸”图层上，调整图片位置并点击工具栏中“钢笔”工具，在图层上进行绘制路径，如图</a:t>
            </a:r>
            <a:r>
              <a:rPr lang="en-US" altLang="zh-CN" sz="2000" dirty="0">
                <a:solidFill>
                  <a:schemeClr val="tx1"/>
                </a:solidFill>
                <a:latin typeface="微软雅黑" panose="020B0503020204020204" pitchFamily="34" charset="-122"/>
                <a:ea typeface="微软雅黑" panose="020B0503020204020204" pitchFamily="34" charset="-122"/>
              </a:rPr>
              <a:t>3-4</a:t>
            </a:r>
            <a:r>
              <a:rPr lang="zh-CN" altLang="zh-CN" sz="2000" dirty="0">
                <a:solidFill>
                  <a:schemeClr val="tx1"/>
                </a:solidFill>
                <a:latin typeface="微软雅黑" panose="020B0503020204020204" pitchFamily="34" charset="-122"/>
                <a:ea typeface="微软雅黑" panose="020B0503020204020204" pitchFamily="34" charset="-122"/>
              </a:rPr>
              <a:t>所示。</a:t>
            </a:r>
          </a:p>
        </p:txBody>
      </p:sp>
      <p:sp>
        <p:nvSpPr>
          <p:cNvPr id="4" name="文本框 3">
            <a:extLst>
              <a:ext uri="{FF2B5EF4-FFF2-40B4-BE49-F238E27FC236}">
                <a16:creationId xmlns:a16="http://schemas.microsoft.com/office/drawing/2014/main" id="{BE499AA2-A0BE-ED9F-C01C-7A25241E994E}"/>
              </a:ext>
            </a:extLst>
          </p:cNvPr>
          <p:cNvSpPr txBox="1"/>
          <p:nvPr/>
        </p:nvSpPr>
        <p:spPr>
          <a:xfrm>
            <a:off x="2954199" y="136014"/>
            <a:ext cx="1980029" cy="523220"/>
          </a:xfrm>
          <a:prstGeom prst="rect">
            <a:avLst/>
          </a:prstGeom>
          <a:noFill/>
        </p:spPr>
        <p:txBody>
          <a:bodyPr wrap="none" rtlCol="0">
            <a:spAutoFit/>
          </a:bodyPr>
          <a:lstStyle/>
          <a:p>
            <a:r>
              <a:rPr lang="zh-CN" altLang="en-US" sz="2800" b="1" dirty="0">
                <a:solidFill>
                  <a:schemeClr val="accent1"/>
                </a:solidFill>
              </a:rPr>
              <a:t>任务实施：</a:t>
            </a:r>
          </a:p>
        </p:txBody>
      </p:sp>
      <p:grpSp>
        <p:nvGrpSpPr>
          <p:cNvPr id="15" name="组合 14">
            <a:extLst>
              <a:ext uri="{FF2B5EF4-FFF2-40B4-BE49-F238E27FC236}">
                <a16:creationId xmlns:a16="http://schemas.microsoft.com/office/drawing/2014/main" id="{6635988D-6812-E93B-17A2-BC084B1D246D}"/>
              </a:ext>
            </a:extLst>
          </p:cNvPr>
          <p:cNvGrpSpPr/>
          <p:nvPr/>
        </p:nvGrpSpPr>
        <p:grpSpPr>
          <a:xfrm>
            <a:off x="30389" y="1064025"/>
            <a:ext cx="2165030" cy="918222"/>
            <a:chOff x="50707" y="1481511"/>
            <a:chExt cx="2165030" cy="918222"/>
          </a:xfrm>
        </p:grpSpPr>
        <p:sp>
          <p:nvSpPr>
            <p:cNvPr id="16" name="矩形: 圆角 15">
              <a:extLst>
                <a:ext uri="{FF2B5EF4-FFF2-40B4-BE49-F238E27FC236}">
                  <a16:creationId xmlns:a16="http://schemas.microsoft.com/office/drawing/2014/main" id="{6107707C-0971-FAE8-CCF4-61A8AD078A90}"/>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3B5BA846-F556-4BDA-7E56-13B08BACF910}"/>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 —</a:t>
              </a:r>
              <a:r>
                <a:rPr lang="zh-CN" altLang="en-US" sz="2400" b="1" dirty="0">
                  <a:solidFill>
                    <a:schemeClr val="bg1"/>
                  </a:solidFill>
                </a:rPr>
                <a:t>海市蜃楼</a:t>
              </a:r>
            </a:p>
          </p:txBody>
        </p:sp>
      </p:grpSp>
      <p:pic>
        <p:nvPicPr>
          <p:cNvPr id="18" name="图片 17" descr="图3-4">
            <a:extLst>
              <a:ext uri="{FF2B5EF4-FFF2-40B4-BE49-F238E27FC236}">
                <a16:creationId xmlns:a16="http://schemas.microsoft.com/office/drawing/2014/main" id="{EBB1C0C0-A0F2-9F45-CC6F-1F41FA7DD3D3}"/>
              </a:ext>
            </a:extLst>
          </p:cNvPr>
          <p:cNvPicPr>
            <a:picLocks noChangeAspect="1"/>
          </p:cNvPicPr>
          <p:nvPr/>
        </p:nvPicPr>
        <p:blipFill>
          <a:blip r:embed="rId3"/>
          <a:stretch>
            <a:fillRect/>
          </a:stretch>
        </p:blipFill>
        <p:spPr>
          <a:xfrm>
            <a:off x="2612469" y="3104696"/>
            <a:ext cx="7028055" cy="3475717"/>
          </a:xfrm>
          <a:prstGeom prst="rect">
            <a:avLst/>
          </a:prstGeom>
        </p:spPr>
      </p:pic>
      <p:sp>
        <p:nvSpPr>
          <p:cNvPr id="20" name="文本框 19">
            <a:extLst>
              <a:ext uri="{FF2B5EF4-FFF2-40B4-BE49-F238E27FC236}">
                <a16:creationId xmlns:a16="http://schemas.microsoft.com/office/drawing/2014/main" id="{393C246B-3602-B34E-7387-7A9196FBBF4D}"/>
              </a:ext>
            </a:extLst>
          </p:cNvPr>
          <p:cNvSpPr txBox="1"/>
          <p:nvPr/>
        </p:nvSpPr>
        <p:spPr>
          <a:xfrm>
            <a:off x="9640524" y="6211081"/>
            <a:ext cx="6098720" cy="369332"/>
          </a:xfrm>
          <a:prstGeom prst="rect">
            <a:avLst/>
          </a:prstGeom>
          <a:noFill/>
        </p:spPr>
        <p:txBody>
          <a:bodyPr wrap="square">
            <a:spAutoFit/>
          </a:bodyPr>
          <a:lstStyle/>
          <a:p>
            <a:r>
              <a:rPr lang="zh-CN" altLang="zh-CN" sz="1800" kern="100" dirty="0">
                <a:effectLst/>
                <a:ea typeface="宋体" panose="02010600030101010101" pitchFamily="2" charset="-122"/>
                <a:cs typeface="宋体" panose="02010600030101010101" pitchFamily="2" charset="-122"/>
              </a:rPr>
              <a:t>图</a:t>
            </a:r>
            <a:r>
              <a:rPr lang="en-US" altLang="zh-CN" sz="1800" kern="100" dirty="0">
                <a:effectLst/>
                <a:ea typeface="宋体" panose="02010600030101010101" pitchFamily="2" charset="-122"/>
                <a:cs typeface="宋体" panose="02010600030101010101" pitchFamily="2" charset="-122"/>
              </a:rPr>
              <a:t>3-4</a:t>
            </a:r>
            <a:endParaRPr lang="zh-CN" altLang="en-US" dirty="0"/>
          </a:p>
        </p:txBody>
      </p:sp>
    </p:spTree>
    <p:custDataLst>
      <p:tags r:id="rId1"/>
    </p:custDataLst>
    <p:extLst>
      <p:ext uri="{BB962C8B-B14F-4D97-AF65-F5344CB8AC3E}">
        <p14:creationId xmlns:p14="http://schemas.microsoft.com/office/powerpoint/2010/main" val="4722463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a:extLst>
              <a:ext uri="{FF2B5EF4-FFF2-40B4-BE49-F238E27FC236}">
                <a16:creationId xmlns:a16="http://schemas.microsoft.com/office/drawing/2014/main" id="{CBC9B16C-5CF0-13E1-F76E-B104CA29AFF2}"/>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a16="http://schemas.microsoft.com/office/drawing/2014/main" id="{0CC80F8B-E982-5C03-C407-5705E17CE51D}"/>
              </a:ext>
            </a:extLst>
          </p:cNvPr>
          <p:cNvSpPr/>
          <p:nvPr/>
        </p:nvSpPr>
        <p:spPr>
          <a:xfrm>
            <a:off x="2612469" y="739021"/>
            <a:ext cx="9274731" cy="202050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lnSpc>
                <a:spcPct val="150000"/>
              </a:lnSpc>
            </a:pPr>
            <a:r>
              <a:rPr lang="zh-CN" altLang="zh-CN" sz="2400" dirty="0">
                <a:solidFill>
                  <a:schemeClr val="tx1"/>
                </a:solidFill>
                <a:latin typeface="微软雅黑" panose="020B0503020204020204" pitchFamily="34" charset="-122"/>
                <a:ea typeface="微软雅黑" panose="020B0503020204020204" pitchFamily="34" charset="-122"/>
              </a:rPr>
              <a:t>步骤</a:t>
            </a:r>
            <a:r>
              <a:rPr lang="en-US" altLang="zh-CN" sz="2400" dirty="0">
                <a:solidFill>
                  <a:schemeClr val="tx1"/>
                </a:solidFill>
                <a:latin typeface="微软雅黑" panose="020B0503020204020204" pitchFamily="34" charset="-122"/>
                <a:ea typeface="微软雅黑" panose="020B0503020204020204" pitchFamily="34" charset="-122"/>
              </a:rPr>
              <a:t>04</a:t>
            </a:r>
            <a:r>
              <a:rPr lang="zh-CN" altLang="zh-CN" sz="2400" dirty="0">
                <a:solidFill>
                  <a:schemeClr val="tx1"/>
                </a:solidFill>
                <a:latin typeface="微软雅黑" panose="020B0503020204020204" pitchFamily="34" charset="-122"/>
                <a:ea typeface="微软雅黑" panose="020B0503020204020204" pitchFamily="34" charset="-122"/>
              </a:rPr>
              <a:t>：在时间轴面板中，点击“楼</a:t>
            </a:r>
            <a:r>
              <a:rPr lang="en-US" altLang="zh-CN" sz="2400" dirty="0">
                <a:solidFill>
                  <a:schemeClr val="tx1"/>
                </a:solidFill>
                <a:latin typeface="微软雅黑" panose="020B0503020204020204" pitchFamily="34" charset="-122"/>
                <a:ea typeface="微软雅黑" panose="020B0503020204020204" pitchFamily="34" charset="-122"/>
              </a:rPr>
              <a:t>01</a:t>
            </a:r>
            <a:r>
              <a:rPr lang="zh-CN" altLang="zh-CN" sz="2400" dirty="0">
                <a:solidFill>
                  <a:schemeClr val="tx1"/>
                </a:solidFill>
                <a:latin typeface="微软雅黑" panose="020B0503020204020204" pitchFamily="34" charset="-122"/>
                <a:ea typeface="微软雅黑" panose="020B0503020204020204" pitchFamily="34" charset="-122"/>
              </a:rPr>
              <a:t>”图层，展开选项，将“蒙版</a:t>
            </a:r>
            <a:r>
              <a:rPr lang="en-US" altLang="zh-CN" sz="2400" dirty="0">
                <a:solidFill>
                  <a:schemeClr val="tx1"/>
                </a:solidFill>
                <a:latin typeface="微软雅黑" panose="020B0503020204020204" pitchFamily="34" charset="-122"/>
                <a:ea typeface="微软雅黑" panose="020B0503020204020204" pitchFamily="34" charset="-122"/>
              </a:rPr>
              <a:t>1</a:t>
            </a:r>
            <a:r>
              <a:rPr lang="zh-CN" altLang="zh-CN" sz="2400" dirty="0">
                <a:solidFill>
                  <a:schemeClr val="tx1"/>
                </a:solidFill>
                <a:latin typeface="微软雅黑" panose="020B0503020204020204" pitchFamily="34" charset="-122"/>
                <a:ea typeface="微软雅黑" panose="020B0503020204020204" pitchFamily="34" charset="-122"/>
              </a:rPr>
              <a:t>”中的“蒙版羽化”调整为</a:t>
            </a:r>
            <a:r>
              <a:rPr lang="en-US" altLang="zh-CN" sz="2400" dirty="0">
                <a:solidFill>
                  <a:schemeClr val="tx1"/>
                </a:solidFill>
                <a:latin typeface="微软雅黑" panose="020B0503020204020204" pitchFamily="34" charset="-122"/>
                <a:ea typeface="微软雅黑" panose="020B0503020204020204" pitchFamily="34" charset="-122"/>
              </a:rPr>
              <a:t>7.0</a:t>
            </a:r>
            <a:r>
              <a:rPr lang="zh-CN" altLang="zh-CN" sz="2400" dirty="0">
                <a:solidFill>
                  <a:schemeClr val="tx1"/>
                </a:solidFill>
                <a:latin typeface="微软雅黑" panose="020B0503020204020204" pitchFamily="34" charset="-122"/>
                <a:ea typeface="微软雅黑" panose="020B0503020204020204" pitchFamily="34" charset="-122"/>
              </a:rPr>
              <a:t>像素，并展开“变换”</a:t>
            </a:r>
            <a:r>
              <a:rPr lang="en-US" altLang="zh-CN" sz="2400" dirty="0">
                <a:solidFill>
                  <a:schemeClr val="tx1"/>
                </a:solidFill>
                <a:latin typeface="微软雅黑" panose="020B0503020204020204" pitchFamily="34" charset="-122"/>
                <a:ea typeface="微软雅黑" panose="020B0503020204020204" pitchFamily="34" charset="-122"/>
              </a:rPr>
              <a:t>,</a:t>
            </a:r>
            <a:r>
              <a:rPr lang="zh-CN" altLang="zh-CN" sz="2400" dirty="0">
                <a:solidFill>
                  <a:schemeClr val="tx1"/>
                </a:solidFill>
                <a:latin typeface="微软雅黑" panose="020B0503020204020204" pitchFamily="34" charset="-122"/>
                <a:ea typeface="微软雅黑" panose="020B0503020204020204" pitchFamily="34" charset="-122"/>
              </a:rPr>
              <a:t>将“不透明度”调整为</a:t>
            </a:r>
            <a:r>
              <a:rPr lang="en-US" altLang="zh-CN" sz="2400" dirty="0">
                <a:solidFill>
                  <a:schemeClr val="tx1"/>
                </a:solidFill>
                <a:latin typeface="微软雅黑" panose="020B0503020204020204" pitchFamily="34" charset="-122"/>
                <a:ea typeface="微软雅黑" panose="020B0503020204020204" pitchFamily="34" charset="-122"/>
              </a:rPr>
              <a:t>60%</a:t>
            </a:r>
            <a:r>
              <a:rPr lang="zh-CN" altLang="zh-CN" sz="2400" dirty="0">
                <a:solidFill>
                  <a:schemeClr val="tx1"/>
                </a:solidFill>
                <a:latin typeface="微软雅黑" panose="020B0503020204020204" pitchFamily="34" charset="-122"/>
                <a:ea typeface="微软雅黑" panose="020B0503020204020204" pitchFamily="34" charset="-122"/>
              </a:rPr>
              <a:t>，如图</a:t>
            </a:r>
            <a:r>
              <a:rPr lang="en-US" altLang="zh-CN" sz="2400" dirty="0">
                <a:solidFill>
                  <a:schemeClr val="tx1"/>
                </a:solidFill>
                <a:latin typeface="微软雅黑" panose="020B0503020204020204" pitchFamily="34" charset="-122"/>
                <a:ea typeface="微软雅黑" panose="020B0503020204020204" pitchFamily="34" charset="-122"/>
              </a:rPr>
              <a:t>3-5</a:t>
            </a:r>
            <a:r>
              <a:rPr lang="zh-CN" altLang="zh-CN" sz="2400" dirty="0">
                <a:solidFill>
                  <a:schemeClr val="tx1"/>
                </a:solidFill>
                <a:latin typeface="微软雅黑" panose="020B0503020204020204" pitchFamily="34" charset="-122"/>
                <a:ea typeface="微软雅黑" panose="020B0503020204020204" pitchFamily="34" charset="-122"/>
              </a:rPr>
              <a:t>所示。</a:t>
            </a:r>
          </a:p>
        </p:txBody>
      </p:sp>
      <p:sp>
        <p:nvSpPr>
          <p:cNvPr id="4" name="文本框 3">
            <a:extLst>
              <a:ext uri="{FF2B5EF4-FFF2-40B4-BE49-F238E27FC236}">
                <a16:creationId xmlns:a16="http://schemas.microsoft.com/office/drawing/2014/main" id="{936DDE14-207F-B9BE-79BC-F82D4A1EFC7B}"/>
              </a:ext>
            </a:extLst>
          </p:cNvPr>
          <p:cNvSpPr txBox="1"/>
          <p:nvPr/>
        </p:nvSpPr>
        <p:spPr>
          <a:xfrm>
            <a:off x="2954199" y="136014"/>
            <a:ext cx="1980029" cy="523220"/>
          </a:xfrm>
          <a:prstGeom prst="rect">
            <a:avLst/>
          </a:prstGeom>
          <a:noFill/>
        </p:spPr>
        <p:txBody>
          <a:bodyPr wrap="none" rtlCol="0">
            <a:spAutoFit/>
          </a:bodyPr>
          <a:lstStyle/>
          <a:p>
            <a:r>
              <a:rPr lang="zh-CN" altLang="en-US" sz="2800" b="1" dirty="0">
                <a:solidFill>
                  <a:schemeClr val="accent1"/>
                </a:solidFill>
              </a:rPr>
              <a:t>任务实施：</a:t>
            </a:r>
          </a:p>
        </p:txBody>
      </p:sp>
      <p:grpSp>
        <p:nvGrpSpPr>
          <p:cNvPr id="5" name="组合 4">
            <a:extLst>
              <a:ext uri="{FF2B5EF4-FFF2-40B4-BE49-F238E27FC236}">
                <a16:creationId xmlns:a16="http://schemas.microsoft.com/office/drawing/2014/main" id="{6D312A35-D640-862A-EC61-710A52CC458E}"/>
              </a:ext>
            </a:extLst>
          </p:cNvPr>
          <p:cNvGrpSpPr/>
          <p:nvPr/>
        </p:nvGrpSpPr>
        <p:grpSpPr>
          <a:xfrm>
            <a:off x="30389" y="1064025"/>
            <a:ext cx="2165030" cy="918222"/>
            <a:chOff x="50707" y="1481511"/>
            <a:chExt cx="2165030" cy="918222"/>
          </a:xfrm>
        </p:grpSpPr>
        <p:sp>
          <p:nvSpPr>
            <p:cNvPr id="6" name="矩形: 圆角 5">
              <a:extLst>
                <a:ext uri="{FF2B5EF4-FFF2-40B4-BE49-F238E27FC236}">
                  <a16:creationId xmlns:a16="http://schemas.microsoft.com/office/drawing/2014/main" id="{FE31FEE9-99F9-2DF9-1494-1DF851A990D6}"/>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8C44006F-858E-223E-E8C8-37C12D29CEDD}"/>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 —</a:t>
              </a:r>
              <a:r>
                <a:rPr lang="zh-CN" altLang="en-US" sz="2400" b="1" dirty="0">
                  <a:solidFill>
                    <a:schemeClr val="bg1"/>
                  </a:solidFill>
                </a:rPr>
                <a:t>海市蜃楼</a:t>
              </a:r>
            </a:p>
          </p:txBody>
        </p:sp>
      </p:grpSp>
      <p:pic>
        <p:nvPicPr>
          <p:cNvPr id="8" name="图片 7" descr="图3-6">
            <a:extLst>
              <a:ext uri="{FF2B5EF4-FFF2-40B4-BE49-F238E27FC236}">
                <a16:creationId xmlns:a16="http://schemas.microsoft.com/office/drawing/2014/main" id="{61D1DC67-8480-24A3-27D4-99CB31AF8279}"/>
              </a:ext>
            </a:extLst>
          </p:cNvPr>
          <p:cNvPicPr>
            <a:picLocks noChangeAspect="1"/>
          </p:cNvPicPr>
          <p:nvPr/>
        </p:nvPicPr>
        <p:blipFill>
          <a:blip r:embed="rId2"/>
          <a:stretch>
            <a:fillRect/>
          </a:stretch>
        </p:blipFill>
        <p:spPr>
          <a:xfrm>
            <a:off x="2612468" y="3042194"/>
            <a:ext cx="6237617" cy="3554424"/>
          </a:xfrm>
          <a:prstGeom prst="rect">
            <a:avLst/>
          </a:prstGeom>
        </p:spPr>
      </p:pic>
      <p:sp>
        <p:nvSpPr>
          <p:cNvPr id="10" name="文本框 9">
            <a:extLst>
              <a:ext uri="{FF2B5EF4-FFF2-40B4-BE49-F238E27FC236}">
                <a16:creationId xmlns:a16="http://schemas.microsoft.com/office/drawing/2014/main" id="{82216403-56DE-B1F6-AA90-0BEDB2526186}"/>
              </a:ext>
            </a:extLst>
          </p:cNvPr>
          <p:cNvSpPr txBox="1"/>
          <p:nvPr/>
        </p:nvSpPr>
        <p:spPr>
          <a:xfrm>
            <a:off x="6096000" y="6118979"/>
            <a:ext cx="6098720" cy="460382"/>
          </a:xfrm>
          <a:prstGeom prst="rect">
            <a:avLst/>
          </a:prstGeom>
          <a:noFill/>
        </p:spPr>
        <p:txBody>
          <a:bodyPr wrap="square">
            <a:spAutoFit/>
          </a:bodyPr>
          <a:lstStyle/>
          <a:p>
            <a:pPr indent="152400"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3-5</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598696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a:extLst>
              <a:ext uri="{FF2B5EF4-FFF2-40B4-BE49-F238E27FC236}">
                <a16:creationId xmlns:a16="http://schemas.microsoft.com/office/drawing/2014/main" id="{01EABFE5-B596-2C20-B3D7-7AC7C45727BB}"/>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a16="http://schemas.microsoft.com/office/drawing/2014/main" id="{12D0B604-922C-1713-59E9-21169530C032}"/>
              </a:ext>
            </a:extLst>
          </p:cNvPr>
          <p:cNvSpPr/>
          <p:nvPr/>
        </p:nvSpPr>
        <p:spPr>
          <a:xfrm>
            <a:off x="2612469" y="739021"/>
            <a:ext cx="9274731" cy="202050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dirty="0">
                <a:solidFill>
                  <a:schemeClr val="tx1"/>
                </a:solidFill>
                <a:latin typeface="微软雅黑" panose="020B0503020204020204" pitchFamily="34" charset="-122"/>
                <a:ea typeface="微软雅黑" panose="020B0503020204020204" pitchFamily="34" charset="-122"/>
              </a:rPr>
              <a:t>步骤</a:t>
            </a:r>
            <a:r>
              <a:rPr lang="en-US" altLang="zh-CN" sz="2000" dirty="0">
                <a:solidFill>
                  <a:schemeClr val="tx1"/>
                </a:solidFill>
                <a:latin typeface="微软雅黑" panose="020B0503020204020204" pitchFamily="34" charset="-122"/>
                <a:ea typeface="微软雅黑" panose="020B0503020204020204" pitchFamily="34" charset="-122"/>
              </a:rPr>
              <a:t>05</a:t>
            </a:r>
            <a:r>
              <a:rPr lang="zh-CN" altLang="zh-CN" sz="2000" dirty="0">
                <a:solidFill>
                  <a:schemeClr val="tx1"/>
                </a:solidFill>
                <a:latin typeface="微软雅黑" panose="020B0503020204020204" pitchFamily="34" charset="-122"/>
                <a:ea typeface="微软雅黑" panose="020B0503020204020204" pitchFamily="34" charset="-122"/>
              </a:rPr>
              <a:t>：在“时间轴”面板中，新建一个纯色层，重命名为“云雾”，在该图层上面添加“效果”——“杂色和颗粒”——“分型杂色”特效滤镜，并将该图层模式调整为“屏幕”，如图</a:t>
            </a:r>
            <a:r>
              <a:rPr lang="en-US" altLang="zh-CN" sz="2000" dirty="0">
                <a:solidFill>
                  <a:schemeClr val="tx1"/>
                </a:solidFill>
                <a:latin typeface="微软雅黑" panose="020B0503020204020204" pitchFamily="34" charset="-122"/>
                <a:ea typeface="微软雅黑" panose="020B0503020204020204" pitchFamily="34" charset="-122"/>
              </a:rPr>
              <a:t>3-6</a:t>
            </a:r>
            <a:r>
              <a:rPr lang="zh-CN" altLang="zh-CN" sz="2000" dirty="0">
                <a:solidFill>
                  <a:schemeClr val="tx1"/>
                </a:solidFill>
                <a:latin typeface="微软雅黑" panose="020B0503020204020204" pitchFamily="34" charset="-122"/>
                <a:ea typeface="微软雅黑" panose="020B0503020204020204" pitchFamily="34" charset="-122"/>
              </a:rPr>
              <a:t>所示。</a:t>
            </a:r>
          </a:p>
        </p:txBody>
      </p:sp>
      <p:sp>
        <p:nvSpPr>
          <p:cNvPr id="4" name="文本框 3">
            <a:extLst>
              <a:ext uri="{FF2B5EF4-FFF2-40B4-BE49-F238E27FC236}">
                <a16:creationId xmlns:a16="http://schemas.microsoft.com/office/drawing/2014/main" id="{723B64B4-1584-7BD1-2522-D3291B27E38B}"/>
              </a:ext>
            </a:extLst>
          </p:cNvPr>
          <p:cNvSpPr txBox="1"/>
          <p:nvPr/>
        </p:nvSpPr>
        <p:spPr>
          <a:xfrm>
            <a:off x="2954199" y="136014"/>
            <a:ext cx="1980029" cy="523220"/>
          </a:xfrm>
          <a:prstGeom prst="rect">
            <a:avLst/>
          </a:prstGeom>
          <a:noFill/>
        </p:spPr>
        <p:txBody>
          <a:bodyPr wrap="none" rtlCol="0">
            <a:spAutoFit/>
          </a:bodyPr>
          <a:lstStyle/>
          <a:p>
            <a:r>
              <a:rPr lang="zh-CN" altLang="en-US" sz="2800" b="1" dirty="0">
                <a:solidFill>
                  <a:schemeClr val="accent1"/>
                </a:solidFill>
              </a:rPr>
              <a:t>任务实施：</a:t>
            </a:r>
          </a:p>
        </p:txBody>
      </p:sp>
      <p:grpSp>
        <p:nvGrpSpPr>
          <p:cNvPr id="5" name="组合 4">
            <a:extLst>
              <a:ext uri="{FF2B5EF4-FFF2-40B4-BE49-F238E27FC236}">
                <a16:creationId xmlns:a16="http://schemas.microsoft.com/office/drawing/2014/main" id="{5FB46870-26CE-4EA7-1626-CB41494189CA}"/>
              </a:ext>
            </a:extLst>
          </p:cNvPr>
          <p:cNvGrpSpPr/>
          <p:nvPr/>
        </p:nvGrpSpPr>
        <p:grpSpPr>
          <a:xfrm>
            <a:off x="30389" y="1064025"/>
            <a:ext cx="2165030" cy="918222"/>
            <a:chOff x="50707" y="1481511"/>
            <a:chExt cx="2165030" cy="918222"/>
          </a:xfrm>
        </p:grpSpPr>
        <p:sp>
          <p:nvSpPr>
            <p:cNvPr id="7" name="矩形: 圆角 6">
              <a:extLst>
                <a:ext uri="{FF2B5EF4-FFF2-40B4-BE49-F238E27FC236}">
                  <a16:creationId xmlns:a16="http://schemas.microsoft.com/office/drawing/2014/main" id="{4079B51E-E999-2D5B-11B1-EC03A8D4A4A8}"/>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5D558D6C-1233-A0F3-1F19-9E21326D2F5E}"/>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 —</a:t>
              </a:r>
              <a:r>
                <a:rPr lang="zh-CN" altLang="en-US" sz="2400" b="1" dirty="0">
                  <a:solidFill>
                    <a:schemeClr val="bg1"/>
                  </a:solidFill>
                </a:rPr>
                <a:t>海市蜃楼</a:t>
              </a:r>
            </a:p>
          </p:txBody>
        </p:sp>
      </p:grpSp>
      <p:pic>
        <p:nvPicPr>
          <p:cNvPr id="11" name="图片 10" descr="图3-6">
            <a:extLst>
              <a:ext uri="{FF2B5EF4-FFF2-40B4-BE49-F238E27FC236}">
                <a16:creationId xmlns:a16="http://schemas.microsoft.com/office/drawing/2014/main" id="{1CF957E2-60E7-3EAC-2466-A0891B9D0FA3}"/>
              </a:ext>
            </a:extLst>
          </p:cNvPr>
          <p:cNvPicPr>
            <a:picLocks noChangeAspect="1"/>
          </p:cNvPicPr>
          <p:nvPr/>
        </p:nvPicPr>
        <p:blipFill>
          <a:blip r:embed="rId3"/>
          <a:stretch>
            <a:fillRect/>
          </a:stretch>
        </p:blipFill>
        <p:spPr>
          <a:xfrm>
            <a:off x="2872702" y="3165295"/>
            <a:ext cx="8754264" cy="2239463"/>
          </a:xfrm>
          <a:prstGeom prst="rect">
            <a:avLst/>
          </a:prstGeom>
        </p:spPr>
      </p:pic>
      <p:sp>
        <p:nvSpPr>
          <p:cNvPr id="20" name="文本框 19">
            <a:extLst>
              <a:ext uri="{FF2B5EF4-FFF2-40B4-BE49-F238E27FC236}">
                <a16:creationId xmlns:a16="http://schemas.microsoft.com/office/drawing/2014/main" id="{C4CB757F-996A-942F-A1AD-7D887475F143}"/>
              </a:ext>
            </a:extLst>
          </p:cNvPr>
          <p:cNvSpPr txBox="1"/>
          <p:nvPr/>
        </p:nvSpPr>
        <p:spPr>
          <a:xfrm>
            <a:off x="4078061" y="5266051"/>
            <a:ext cx="60987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3-6</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a:extLst>
              <a:ext uri="{FF2B5EF4-FFF2-40B4-BE49-F238E27FC236}">
                <a16:creationId xmlns:a16="http://schemas.microsoft.com/office/drawing/2014/main" id="{899BAE46-74C6-AA11-3560-AA16556059E2}"/>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id="{0FA57DE9-19C7-4B3E-B2A1-48043B4FFAE3}"/>
              </a:ext>
            </a:extLst>
          </p:cNvPr>
          <p:cNvSpPr/>
          <p:nvPr/>
        </p:nvSpPr>
        <p:spPr>
          <a:xfrm>
            <a:off x="2612470" y="739021"/>
            <a:ext cx="9084778" cy="1296169"/>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dirty="0">
                <a:solidFill>
                  <a:schemeClr val="tx1"/>
                </a:solidFill>
                <a:latin typeface="微软雅黑" panose="020B0503020204020204" pitchFamily="34" charset="-122"/>
                <a:ea typeface="微软雅黑" panose="020B0503020204020204" pitchFamily="34" charset="-122"/>
              </a:rPr>
              <a:t>步骤</a:t>
            </a:r>
            <a:r>
              <a:rPr lang="en-US" altLang="zh-CN" dirty="0">
                <a:solidFill>
                  <a:schemeClr val="tx1"/>
                </a:solidFill>
                <a:latin typeface="微软雅黑" panose="020B0503020204020204" pitchFamily="34" charset="-122"/>
                <a:ea typeface="微软雅黑" panose="020B0503020204020204" pitchFamily="34" charset="-122"/>
              </a:rPr>
              <a:t>06</a:t>
            </a:r>
            <a:r>
              <a:rPr lang="zh-CN" altLang="zh-CN" dirty="0">
                <a:solidFill>
                  <a:schemeClr val="tx1"/>
                </a:solidFill>
                <a:latin typeface="微软雅黑" panose="020B0503020204020204" pitchFamily="34" charset="-122"/>
                <a:ea typeface="微软雅黑" panose="020B0503020204020204" pitchFamily="34" charset="-122"/>
              </a:rPr>
              <a:t>：选择“云雾”图层，在工具栏中选择“钢笔”工具，按图</a:t>
            </a:r>
            <a:r>
              <a:rPr lang="en-US" altLang="zh-CN" dirty="0">
                <a:solidFill>
                  <a:schemeClr val="tx1"/>
                </a:solidFill>
                <a:latin typeface="微软雅黑" panose="020B0503020204020204" pitchFamily="34" charset="-122"/>
                <a:ea typeface="微软雅黑" panose="020B0503020204020204" pitchFamily="34" charset="-122"/>
              </a:rPr>
              <a:t>3-7</a:t>
            </a:r>
            <a:r>
              <a:rPr lang="zh-CN" altLang="zh-CN" dirty="0">
                <a:solidFill>
                  <a:schemeClr val="tx1"/>
                </a:solidFill>
                <a:latin typeface="微软雅黑" panose="020B0503020204020204" pitchFamily="34" charset="-122"/>
                <a:ea typeface="微软雅黑" panose="020B0503020204020204" pitchFamily="34" charset="-122"/>
              </a:rPr>
              <a:t>所示，在图层上进行绘制蒙版，绘制成功后，将“云雾”图层展开，将“蒙版羽化”调整为（</a:t>
            </a:r>
            <a:r>
              <a:rPr lang="en-US" altLang="zh-CN" dirty="0">
                <a:solidFill>
                  <a:schemeClr val="tx1"/>
                </a:solidFill>
                <a:latin typeface="微软雅黑" panose="020B0503020204020204" pitchFamily="34" charset="-122"/>
                <a:ea typeface="微软雅黑" panose="020B0503020204020204" pitchFamily="34" charset="-122"/>
              </a:rPr>
              <a:t>140,140</a:t>
            </a:r>
            <a:r>
              <a:rPr lang="zh-CN" altLang="zh-CN" dirty="0">
                <a:solidFill>
                  <a:schemeClr val="tx1"/>
                </a:solidFill>
                <a:latin typeface="微软雅黑" panose="020B0503020204020204" pitchFamily="34" charset="-122"/>
                <a:ea typeface="微软雅黑" panose="020B0503020204020204" pitchFamily="34" charset="-122"/>
              </a:rPr>
              <a:t>）像素，使云雾边缘柔和，如图</a:t>
            </a:r>
            <a:r>
              <a:rPr lang="en-US" altLang="zh-CN" dirty="0">
                <a:solidFill>
                  <a:schemeClr val="tx1"/>
                </a:solidFill>
                <a:latin typeface="微软雅黑" panose="020B0503020204020204" pitchFamily="34" charset="-122"/>
                <a:ea typeface="微软雅黑" panose="020B0503020204020204" pitchFamily="34" charset="-122"/>
              </a:rPr>
              <a:t>3-8</a:t>
            </a:r>
            <a:r>
              <a:rPr lang="zh-CN" altLang="zh-CN" dirty="0">
                <a:solidFill>
                  <a:schemeClr val="tx1"/>
                </a:solidFill>
                <a:latin typeface="微软雅黑" panose="020B0503020204020204" pitchFamily="34" charset="-122"/>
                <a:ea typeface="微软雅黑" panose="020B0503020204020204" pitchFamily="34" charset="-122"/>
              </a:rPr>
              <a:t>所示。</a:t>
            </a:r>
          </a:p>
        </p:txBody>
      </p:sp>
      <p:sp>
        <p:nvSpPr>
          <p:cNvPr id="6" name="文本框 5">
            <a:extLst>
              <a:ext uri="{FF2B5EF4-FFF2-40B4-BE49-F238E27FC236}">
                <a16:creationId xmlns:a16="http://schemas.microsoft.com/office/drawing/2014/main" id="{77E6F86F-9292-BDD2-475C-DA61F68D81E3}"/>
              </a:ext>
            </a:extLst>
          </p:cNvPr>
          <p:cNvSpPr txBox="1"/>
          <p:nvPr/>
        </p:nvSpPr>
        <p:spPr>
          <a:xfrm>
            <a:off x="2954199" y="136014"/>
            <a:ext cx="1980029" cy="523220"/>
          </a:xfrm>
          <a:prstGeom prst="rect">
            <a:avLst/>
          </a:prstGeom>
          <a:noFill/>
        </p:spPr>
        <p:txBody>
          <a:bodyPr wrap="none" rtlCol="0">
            <a:spAutoFit/>
          </a:bodyPr>
          <a:lstStyle/>
          <a:p>
            <a:r>
              <a:rPr lang="zh-CN" altLang="en-US" sz="2800" b="1" dirty="0">
                <a:solidFill>
                  <a:schemeClr val="accent1"/>
                </a:solidFill>
              </a:rPr>
              <a:t>任务实施：</a:t>
            </a:r>
          </a:p>
        </p:txBody>
      </p:sp>
      <p:grpSp>
        <p:nvGrpSpPr>
          <p:cNvPr id="7" name="组合 6">
            <a:extLst>
              <a:ext uri="{FF2B5EF4-FFF2-40B4-BE49-F238E27FC236}">
                <a16:creationId xmlns:a16="http://schemas.microsoft.com/office/drawing/2014/main" id="{D262454B-9460-B33D-687E-9B4C46DA4104}"/>
              </a:ext>
            </a:extLst>
          </p:cNvPr>
          <p:cNvGrpSpPr/>
          <p:nvPr/>
        </p:nvGrpSpPr>
        <p:grpSpPr>
          <a:xfrm>
            <a:off x="30389" y="1064025"/>
            <a:ext cx="2165030" cy="918222"/>
            <a:chOff x="50707" y="1481511"/>
            <a:chExt cx="2165030" cy="918222"/>
          </a:xfrm>
        </p:grpSpPr>
        <p:sp>
          <p:nvSpPr>
            <p:cNvPr id="8" name="矩形: 圆角 7">
              <a:extLst>
                <a:ext uri="{FF2B5EF4-FFF2-40B4-BE49-F238E27FC236}">
                  <a16:creationId xmlns:a16="http://schemas.microsoft.com/office/drawing/2014/main" id="{F106D117-FEA3-2309-B280-41AD921BC5D5}"/>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64B2E262-6694-40FD-661E-9C2179E3BCD8}"/>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 —</a:t>
              </a:r>
              <a:r>
                <a:rPr lang="zh-CN" altLang="en-US" sz="2400" b="1" dirty="0">
                  <a:solidFill>
                    <a:schemeClr val="bg1"/>
                  </a:solidFill>
                </a:rPr>
                <a:t>海市蜃楼</a:t>
              </a:r>
            </a:p>
          </p:txBody>
        </p:sp>
      </p:grpSp>
      <p:pic>
        <p:nvPicPr>
          <p:cNvPr id="11" name="图片 10" descr="图3-7">
            <a:extLst>
              <a:ext uri="{FF2B5EF4-FFF2-40B4-BE49-F238E27FC236}">
                <a16:creationId xmlns:a16="http://schemas.microsoft.com/office/drawing/2014/main" id="{88866366-79F6-7C80-E3D1-85A9B2727782}"/>
              </a:ext>
            </a:extLst>
          </p:cNvPr>
          <p:cNvPicPr>
            <a:picLocks noChangeAspect="1"/>
          </p:cNvPicPr>
          <p:nvPr/>
        </p:nvPicPr>
        <p:blipFill>
          <a:blip r:embed="rId3"/>
          <a:stretch>
            <a:fillRect/>
          </a:stretch>
        </p:blipFill>
        <p:spPr>
          <a:xfrm>
            <a:off x="2740345" y="2114977"/>
            <a:ext cx="6060755" cy="2347254"/>
          </a:xfrm>
          <a:prstGeom prst="rect">
            <a:avLst/>
          </a:prstGeom>
        </p:spPr>
      </p:pic>
      <p:sp>
        <p:nvSpPr>
          <p:cNvPr id="20" name="文本框 19">
            <a:extLst>
              <a:ext uri="{FF2B5EF4-FFF2-40B4-BE49-F238E27FC236}">
                <a16:creationId xmlns:a16="http://schemas.microsoft.com/office/drawing/2014/main" id="{4693FBED-8A31-F3F0-1B58-1436825D0803}"/>
              </a:ext>
            </a:extLst>
          </p:cNvPr>
          <p:cNvSpPr txBox="1"/>
          <p:nvPr/>
        </p:nvSpPr>
        <p:spPr>
          <a:xfrm>
            <a:off x="6093280" y="3786638"/>
            <a:ext cx="6098720" cy="460382"/>
          </a:xfrm>
          <a:prstGeom prst="rect">
            <a:avLst/>
          </a:prstGeom>
          <a:noFill/>
        </p:spPr>
        <p:txBody>
          <a:bodyPr wrap="square">
            <a:spAutoFit/>
          </a:bodyPr>
          <a:lstStyle/>
          <a:p>
            <a:pPr indent="152400"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3-7</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1" name="图片 20" descr="图3-8">
            <a:extLst>
              <a:ext uri="{FF2B5EF4-FFF2-40B4-BE49-F238E27FC236}">
                <a16:creationId xmlns:a16="http://schemas.microsoft.com/office/drawing/2014/main" id="{F0257701-0F86-5AF1-7DA9-A8425AC4BEB2}"/>
              </a:ext>
            </a:extLst>
          </p:cNvPr>
          <p:cNvPicPr>
            <a:picLocks noChangeAspect="1"/>
          </p:cNvPicPr>
          <p:nvPr/>
        </p:nvPicPr>
        <p:blipFill>
          <a:blip r:embed="rId4"/>
          <a:stretch>
            <a:fillRect/>
          </a:stretch>
        </p:blipFill>
        <p:spPr>
          <a:xfrm>
            <a:off x="2740344" y="4520134"/>
            <a:ext cx="6854059" cy="2201852"/>
          </a:xfrm>
          <a:prstGeom prst="rect">
            <a:avLst/>
          </a:prstGeom>
        </p:spPr>
      </p:pic>
      <p:sp>
        <p:nvSpPr>
          <p:cNvPr id="23" name="文本框 22">
            <a:extLst>
              <a:ext uri="{FF2B5EF4-FFF2-40B4-BE49-F238E27FC236}">
                <a16:creationId xmlns:a16="http://schemas.microsoft.com/office/drawing/2014/main" id="{A5955A9D-B013-D03A-5F6B-CD0F13DD0AC2}"/>
              </a:ext>
            </a:extLst>
          </p:cNvPr>
          <p:cNvSpPr txBox="1"/>
          <p:nvPr/>
        </p:nvSpPr>
        <p:spPr>
          <a:xfrm>
            <a:off x="6837590" y="6319507"/>
            <a:ext cx="6098720" cy="460382"/>
          </a:xfrm>
          <a:prstGeom prst="rect">
            <a:avLst/>
          </a:prstGeom>
          <a:noFill/>
        </p:spPr>
        <p:txBody>
          <a:bodyPr wrap="square">
            <a:spAutoFit/>
          </a:bodyPr>
          <a:lstStyle/>
          <a:p>
            <a:pPr indent="152400"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3-8</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1553467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等腰三角形 5">
            <a:extLst>
              <a:ext uri="{FF2B5EF4-FFF2-40B4-BE49-F238E27FC236}">
                <a16:creationId xmlns:a16="http://schemas.microsoft.com/office/drawing/2014/main" id="{DE270A57-AA8A-64A5-4C88-7CD51EDC9D6F}"/>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AAD38F41-5747-3A0A-2DF6-976B23E3831B}"/>
              </a:ext>
            </a:extLst>
          </p:cNvPr>
          <p:cNvSpPr/>
          <p:nvPr/>
        </p:nvSpPr>
        <p:spPr>
          <a:xfrm>
            <a:off x="2612470" y="739021"/>
            <a:ext cx="9084778" cy="1296169"/>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800" dirty="0">
                <a:solidFill>
                  <a:schemeClr val="tx1"/>
                </a:solidFill>
                <a:latin typeface="微软雅黑" panose="020B0503020204020204" pitchFamily="34" charset="-122"/>
                <a:ea typeface="微软雅黑" panose="020B0503020204020204" pitchFamily="34" charset="-122"/>
              </a:rPr>
              <a:t>步骤</a:t>
            </a:r>
            <a:r>
              <a:rPr lang="en-US" altLang="zh-CN" sz="2800" dirty="0">
                <a:solidFill>
                  <a:schemeClr val="tx1"/>
                </a:solidFill>
                <a:latin typeface="微软雅黑" panose="020B0503020204020204" pitchFamily="34" charset="-122"/>
                <a:ea typeface="微软雅黑" panose="020B0503020204020204" pitchFamily="34" charset="-122"/>
              </a:rPr>
              <a:t>07</a:t>
            </a:r>
            <a:r>
              <a:rPr lang="zh-CN" altLang="zh-CN" sz="2800" dirty="0">
                <a:solidFill>
                  <a:schemeClr val="tx1"/>
                </a:solidFill>
                <a:latin typeface="微软雅黑" panose="020B0503020204020204" pitchFamily="34" charset="-122"/>
                <a:ea typeface="微软雅黑" panose="020B0503020204020204" pitchFamily="34" charset="-122"/>
              </a:rPr>
              <a:t>：案例效果如图</a:t>
            </a:r>
            <a:r>
              <a:rPr lang="en-US" altLang="zh-CN" sz="2800" dirty="0">
                <a:solidFill>
                  <a:schemeClr val="tx1"/>
                </a:solidFill>
                <a:latin typeface="微软雅黑" panose="020B0503020204020204" pitchFamily="34" charset="-122"/>
                <a:ea typeface="微软雅黑" panose="020B0503020204020204" pitchFamily="34" charset="-122"/>
              </a:rPr>
              <a:t>3-9</a:t>
            </a:r>
            <a:r>
              <a:rPr lang="zh-CN" altLang="zh-CN" sz="2800" dirty="0">
                <a:solidFill>
                  <a:schemeClr val="tx1"/>
                </a:solidFill>
                <a:latin typeface="微软雅黑" panose="020B0503020204020204" pitchFamily="34" charset="-122"/>
                <a:ea typeface="微软雅黑" panose="020B0503020204020204" pitchFamily="34" charset="-122"/>
              </a:rPr>
              <a:t>所示。</a:t>
            </a:r>
          </a:p>
        </p:txBody>
      </p:sp>
      <p:sp>
        <p:nvSpPr>
          <p:cNvPr id="8" name="文本框 7">
            <a:extLst>
              <a:ext uri="{FF2B5EF4-FFF2-40B4-BE49-F238E27FC236}">
                <a16:creationId xmlns:a16="http://schemas.microsoft.com/office/drawing/2014/main" id="{0321900B-87C0-4C6D-83E9-93EB0D28BFC0}"/>
              </a:ext>
            </a:extLst>
          </p:cNvPr>
          <p:cNvSpPr txBox="1"/>
          <p:nvPr/>
        </p:nvSpPr>
        <p:spPr>
          <a:xfrm>
            <a:off x="2954199" y="136014"/>
            <a:ext cx="1980029" cy="523220"/>
          </a:xfrm>
          <a:prstGeom prst="rect">
            <a:avLst/>
          </a:prstGeom>
          <a:noFill/>
        </p:spPr>
        <p:txBody>
          <a:bodyPr wrap="none" rtlCol="0">
            <a:spAutoFit/>
          </a:bodyPr>
          <a:lstStyle/>
          <a:p>
            <a:r>
              <a:rPr lang="zh-CN" altLang="en-US" sz="2800" b="1" dirty="0">
                <a:solidFill>
                  <a:schemeClr val="accent1"/>
                </a:solidFill>
              </a:rPr>
              <a:t>任务实施：</a:t>
            </a:r>
          </a:p>
        </p:txBody>
      </p:sp>
      <p:grpSp>
        <p:nvGrpSpPr>
          <p:cNvPr id="9" name="组合 8">
            <a:extLst>
              <a:ext uri="{FF2B5EF4-FFF2-40B4-BE49-F238E27FC236}">
                <a16:creationId xmlns:a16="http://schemas.microsoft.com/office/drawing/2014/main" id="{0A6EC864-0567-154F-FBEB-1ED2312F3578}"/>
              </a:ext>
            </a:extLst>
          </p:cNvPr>
          <p:cNvGrpSpPr/>
          <p:nvPr/>
        </p:nvGrpSpPr>
        <p:grpSpPr>
          <a:xfrm>
            <a:off x="30389" y="1064025"/>
            <a:ext cx="2165030" cy="918222"/>
            <a:chOff x="50707" y="1481511"/>
            <a:chExt cx="2165030" cy="918222"/>
          </a:xfrm>
        </p:grpSpPr>
        <p:sp>
          <p:nvSpPr>
            <p:cNvPr id="11" name="矩形: 圆角 10">
              <a:extLst>
                <a:ext uri="{FF2B5EF4-FFF2-40B4-BE49-F238E27FC236}">
                  <a16:creationId xmlns:a16="http://schemas.microsoft.com/office/drawing/2014/main" id="{DF14D14D-10CF-407F-2141-B4A6C9198CF6}"/>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65FC3FFD-2F5B-64E6-0ADA-2D157A686350}"/>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 —</a:t>
              </a:r>
              <a:r>
                <a:rPr lang="zh-CN" altLang="en-US" sz="2400" b="1" dirty="0">
                  <a:solidFill>
                    <a:schemeClr val="bg1"/>
                  </a:solidFill>
                </a:rPr>
                <a:t>海市蜃楼</a:t>
              </a:r>
            </a:p>
          </p:txBody>
        </p:sp>
      </p:grpSp>
      <p:pic>
        <p:nvPicPr>
          <p:cNvPr id="20" name="图片 19" descr="图3-9">
            <a:extLst>
              <a:ext uri="{FF2B5EF4-FFF2-40B4-BE49-F238E27FC236}">
                <a16:creationId xmlns:a16="http://schemas.microsoft.com/office/drawing/2014/main" id="{054CBC3A-8CF2-3272-E4ED-616347F0FD23}"/>
              </a:ext>
            </a:extLst>
          </p:cNvPr>
          <p:cNvPicPr>
            <a:picLocks noChangeAspect="1"/>
          </p:cNvPicPr>
          <p:nvPr/>
        </p:nvPicPr>
        <p:blipFill>
          <a:blip r:embed="rId3"/>
          <a:srcRect t="273" r="1040"/>
          <a:stretch>
            <a:fillRect/>
          </a:stretch>
        </p:blipFill>
        <p:spPr>
          <a:xfrm>
            <a:off x="2612470" y="2261935"/>
            <a:ext cx="6711144" cy="3782321"/>
          </a:xfrm>
          <a:prstGeom prst="rect">
            <a:avLst/>
          </a:prstGeom>
        </p:spPr>
      </p:pic>
      <p:sp>
        <p:nvSpPr>
          <p:cNvPr id="22" name="文本框 21">
            <a:extLst>
              <a:ext uri="{FF2B5EF4-FFF2-40B4-BE49-F238E27FC236}">
                <a16:creationId xmlns:a16="http://schemas.microsoft.com/office/drawing/2014/main" id="{D4676F7A-2FA1-4768-7284-DE4547E2A587}"/>
              </a:ext>
            </a:extLst>
          </p:cNvPr>
          <p:cNvSpPr txBox="1"/>
          <p:nvPr/>
        </p:nvSpPr>
        <p:spPr>
          <a:xfrm>
            <a:off x="6530170" y="5583874"/>
            <a:ext cx="6098720" cy="460382"/>
          </a:xfrm>
          <a:prstGeom prst="rect">
            <a:avLst/>
          </a:prstGeom>
          <a:noFill/>
        </p:spPr>
        <p:txBody>
          <a:bodyPr wrap="square">
            <a:spAutoFit/>
          </a:bodyPr>
          <a:lstStyle/>
          <a:p>
            <a:pPr indent="152400"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3-9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4135929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等腰三角形 6">
            <a:extLst>
              <a:ext uri="{FF2B5EF4-FFF2-40B4-BE49-F238E27FC236}">
                <a16:creationId xmlns:a16="http://schemas.microsoft.com/office/drawing/2014/main" id="{FAA36238-6A4F-7FB5-C920-7C5E394889A8}"/>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id="{6864B285-0B4A-D548-04BD-273C6DB3A8D5}"/>
              </a:ext>
            </a:extLst>
          </p:cNvPr>
          <p:cNvSpPr/>
          <p:nvPr/>
        </p:nvSpPr>
        <p:spPr>
          <a:xfrm>
            <a:off x="2612470" y="739021"/>
            <a:ext cx="9084778" cy="1296169"/>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800" dirty="0">
                <a:solidFill>
                  <a:schemeClr val="tx1"/>
                </a:solidFill>
                <a:latin typeface="微软雅黑" panose="020B0503020204020204" pitchFamily="34" charset="-122"/>
                <a:ea typeface="微软雅黑" panose="020B0503020204020204" pitchFamily="34" charset="-122"/>
              </a:rPr>
              <a:t>步骤</a:t>
            </a:r>
            <a:r>
              <a:rPr lang="en-US" altLang="zh-CN" sz="2800" dirty="0">
                <a:solidFill>
                  <a:schemeClr val="tx1"/>
                </a:solidFill>
                <a:latin typeface="微软雅黑" panose="020B0503020204020204" pitchFamily="34" charset="-122"/>
                <a:ea typeface="微软雅黑" panose="020B0503020204020204" pitchFamily="34" charset="-122"/>
              </a:rPr>
              <a:t>07</a:t>
            </a:r>
            <a:r>
              <a:rPr lang="zh-CN" altLang="zh-CN" sz="2800" dirty="0">
                <a:solidFill>
                  <a:schemeClr val="tx1"/>
                </a:solidFill>
                <a:latin typeface="微软雅黑" panose="020B0503020204020204" pitchFamily="34" charset="-122"/>
                <a:ea typeface="微软雅黑" panose="020B0503020204020204" pitchFamily="34" charset="-122"/>
              </a:rPr>
              <a:t>：案例效果如图</a:t>
            </a:r>
            <a:r>
              <a:rPr lang="en-US" altLang="zh-CN" sz="2800" dirty="0">
                <a:solidFill>
                  <a:schemeClr val="tx1"/>
                </a:solidFill>
                <a:latin typeface="微软雅黑" panose="020B0503020204020204" pitchFamily="34" charset="-122"/>
                <a:ea typeface="微软雅黑" panose="020B0503020204020204" pitchFamily="34" charset="-122"/>
              </a:rPr>
              <a:t>3-9</a:t>
            </a:r>
            <a:r>
              <a:rPr lang="zh-CN" altLang="zh-CN" sz="2800" dirty="0">
                <a:solidFill>
                  <a:schemeClr val="tx1"/>
                </a:solidFill>
                <a:latin typeface="微软雅黑" panose="020B0503020204020204" pitchFamily="34" charset="-122"/>
                <a:ea typeface="微软雅黑" panose="020B0503020204020204" pitchFamily="34" charset="-122"/>
              </a:rPr>
              <a:t>所示。</a:t>
            </a:r>
          </a:p>
        </p:txBody>
      </p:sp>
      <p:grpSp>
        <p:nvGrpSpPr>
          <p:cNvPr id="9" name="组合 8">
            <a:extLst>
              <a:ext uri="{FF2B5EF4-FFF2-40B4-BE49-F238E27FC236}">
                <a16:creationId xmlns:a16="http://schemas.microsoft.com/office/drawing/2014/main" id="{D88F0001-E17E-DB70-DAD7-D091EEBCA831}"/>
              </a:ext>
            </a:extLst>
          </p:cNvPr>
          <p:cNvGrpSpPr/>
          <p:nvPr/>
        </p:nvGrpSpPr>
        <p:grpSpPr>
          <a:xfrm>
            <a:off x="30389" y="1064025"/>
            <a:ext cx="2165030" cy="918222"/>
            <a:chOff x="50707" y="1481511"/>
            <a:chExt cx="2165030" cy="918222"/>
          </a:xfrm>
        </p:grpSpPr>
        <p:sp>
          <p:nvSpPr>
            <p:cNvPr id="11" name="矩形: 圆角 10">
              <a:extLst>
                <a:ext uri="{FF2B5EF4-FFF2-40B4-BE49-F238E27FC236}">
                  <a16:creationId xmlns:a16="http://schemas.microsoft.com/office/drawing/2014/main" id="{E9CA1FE5-7378-3DAA-5417-E830C64BE7AF}"/>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245F0700-5BD5-0DD2-52A5-2D3D8DD3E9A2}"/>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 —</a:t>
              </a:r>
              <a:r>
                <a:rPr lang="zh-CN" altLang="en-US" sz="2400" b="1" dirty="0">
                  <a:solidFill>
                    <a:schemeClr val="bg1"/>
                  </a:solidFill>
                </a:rPr>
                <a:t>海市蜃楼</a:t>
              </a:r>
            </a:p>
          </p:txBody>
        </p:sp>
      </p:grpSp>
      <p:pic>
        <p:nvPicPr>
          <p:cNvPr id="20" name="图片 19" descr="图3-9">
            <a:extLst>
              <a:ext uri="{FF2B5EF4-FFF2-40B4-BE49-F238E27FC236}">
                <a16:creationId xmlns:a16="http://schemas.microsoft.com/office/drawing/2014/main" id="{46CECDAB-26EC-5E28-CBA4-01133D481AD5}"/>
              </a:ext>
            </a:extLst>
          </p:cNvPr>
          <p:cNvPicPr>
            <a:picLocks noChangeAspect="1"/>
          </p:cNvPicPr>
          <p:nvPr/>
        </p:nvPicPr>
        <p:blipFill>
          <a:blip r:embed="rId3"/>
          <a:srcRect t="273" r="1040"/>
          <a:stretch>
            <a:fillRect/>
          </a:stretch>
        </p:blipFill>
        <p:spPr>
          <a:xfrm>
            <a:off x="2612470" y="2349817"/>
            <a:ext cx="7535514" cy="4246926"/>
          </a:xfrm>
          <a:prstGeom prst="rect">
            <a:avLst/>
          </a:prstGeom>
        </p:spPr>
      </p:pic>
      <p:sp>
        <p:nvSpPr>
          <p:cNvPr id="22" name="文本框 21">
            <a:extLst>
              <a:ext uri="{FF2B5EF4-FFF2-40B4-BE49-F238E27FC236}">
                <a16:creationId xmlns:a16="http://schemas.microsoft.com/office/drawing/2014/main" id="{F2F26D9D-B767-D3CF-EF89-DE9F5525C3FE}"/>
              </a:ext>
            </a:extLst>
          </p:cNvPr>
          <p:cNvSpPr txBox="1"/>
          <p:nvPr/>
        </p:nvSpPr>
        <p:spPr>
          <a:xfrm>
            <a:off x="7392761" y="6136361"/>
            <a:ext cx="6098720" cy="460382"/>
          </a:xfrm>
          <a:prstGeom prst="rect">
            <a:avLst/>
          </a:prstGeom>
          <a:noFill/>
        </p:spPr>
        <p:txBody>
          <a:bodyPr wrap="square">
            <a:spAutoFit/>
          </a:bodyPr>
          <a:lstStyle/>
          <a:p>
            <a:pPr indent="152400"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3-9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37801185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等腰三角形 8">
            <a:extLst>
              <a:ext uri="{FF2B5EF4-FFF2-40B4-BE49-F238E27FC236}">
                <a16:creationId xmlns:a16="http://schemas.microsoft.com/office/drawing/2014/main" id="{DC34B6FF-0B8E-1A61-0CDD-4DBE24501A71}"/>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id="{D90260C1-0AB4-680D-8757-E7B5E216A671}"/>
              </a:ext>
            </a:extLst>
          </p:cNvPr>
          <p:cNvSpPr/>
          <p:nvPr/>
        </p:nvSpPr>
        <p:spPr>
          <a:xfrm>
            <a:off x="2579814" y="914681"/>
            <a:ext cx="8848108" cy="1107648"/>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不同类型的图层创建与设置方法也不同，可以通过导入的方式创建，也可以通过执行命令的方式创建，下面介绍几种不同类型的图层的创建方法。</a:t>
            </a:r>
            <a:endParaRPr lang="zh-CN" altLang="zh-CN" sz="3200" dirty="0">
              <a:solidFill>
                <a:schemeClr val="tx1"/>
              </a:solidFill>
              <a:latin typeface="微软雅黑" panose="020B0503020204020204" pitchFamily="34" charset="-122"/>
              <a:ea typeface="微软雅黑" panose="020B0503020204020204" pitchFamily="34" charset="-122"/>
            </a:endParaRPr>
          </a:p>
        </p:txBody>
      </p:sp>
      <p:grpSp>
        <p:nvGrpSpPr>
          <p:cNvPr id="12" name="组合 11">
            <a:extLst>
              <a:ext uri="{FF2B5EF4-FFF2-40B4-BE49-F238E27FC236}">
                <a16:creationId xmlns:a16="http://schemas.microsoft.com/office/drawing/2014/main" id="{03CA49C9-2294-65F7-BEC3-B640E2CAD365}"/>
              </a:ext>
            </a:extLst>
          </p:cNvPr>
          <p:cNvGrpSpPr/>
          <p:nvPr/>
        </p:nvGrpSpPr>
        <p:grpSpPr>
          <a:xfrm>
            <a:off x="30389" y="1064025"/>
            <a:ext cx="2165030" cy="958305"/>
            <a:chOff x="50707" y="1481511"/>
            <a:chExt cx="2165030" cy="958305"/>
          </a:xfrm>
        </p:grpSpPr>
        <p:sp>
          <p:nvSpPr>
            <p:cNvPr id="20" name="矩形: 圆角 19">
              <a:extLst>
                <a:ext uri="{FF2B5EF4-FFF2-40B4-BE49-F238E27FC236}">
                  <a16:creationId xmlns:a16="http://schemas.microsoft.com/office/drawing/2014/main" id="{0088B276-C063-D388-AC52-AD276A9A9DBE}"/>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691A63E5-C4B9-7D52-0158-B23EDE92B9C3}"/>
                </a:ext>
              </a:extLst>
            </p:cNvPr>
            <p:cNvSpPr txBox="1"/>
            <p:nvPr/>
          </p:nvSpPr>
          <p:spPr>
            <a:xfrm>
              <a:off x="50707" y="1485709"/>
              <a:ext cx="2064281" cy="954107"/>
            </a:xfrm>
            <a:prstGeom prst="rect">
              <a:avLst/>
            </a:prstGeom>
            <a:noFill/>
          </p:spPr>
          <p:txBody>
            <a:bodyPr wrap="square" rtlCol="0">
              <a:spAutoFit/>
            </a:bodyPr>
            <a:lstStyle/>
            <a:p>
              <a:pPr algn="ctr"/>
              <a:r>
                <a:rPr lang="zh-CN" altLang="en-US" sz="2800" b="1" dirty="0">
                  <a:solidFill>
                    <a:schemeClr val="bg1"/>
                  </a:solidFill>
                </a:rPr>
                <a:t>图层的创建方法</a:t>
              </a:r>
            </a:p>
          </p:txBody>
        </p:sp>
      </p:grpSp>
      <p:sp>
        <p:nvSpPr>
          <p:cNvPr id="24" name="等腰三角形 23">
            <a:extLst>
              <a:ext uri="{FF2B5EF4-FFF2-40B4-BE49-F238E27FC236}">
                <a16:creationId xmlns:a16="http://schemas.microsoft.com/office/drawing/2014/main" id="{D1E8E0B3-06E5-5D99-FDDF-A56116125399}"/>
              </a:ext>
            </a:extLst>
          </p:cNvPr>
          <p:cNvSpPr/>
          <p:nvPr/>
        </p:nvSpPr>
        <p:spPr>
          <a:xfrm rot="16200000">
            <a:off x="2204971" y="3034055"/>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圆角 24">
            <a:extLst>
              <a:ext uri="{FF2B5EF4-FFF2-40B4-BE49-F238E27FC236}">
                <a16:creationId xmlns:a16="http://schemas.microsoft.com/office/drawing/2014/main" id="{2617EA25-9538-84ED-DF5E-EBE70BA16044}"/>
              </a:ext>
            </a:extLst>
          </p:cNvPr>
          <p:cNvSpPr/>
          <p:nvPr/>
        </p:nvSpPr>
        <p:spPr>
          <a:xfrm>
            <a:off x="2549424" y="2462899"/>
            <a:ext cx="9019463" cy="1107649"/>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不同类型的图层创建与设置方法也不同，可以通过导入的方式创建，也可以通过执行命令的方式创建，下面介绍几种不同类型的图层的创建方法。</a:t>
            </a:r>
            <a:endParaRPr lang="zh-CN" altLang="zh-CN" sz="3200" dirty="0">
              <a:solidFill>
                <a:schemeClr val="tx1"/>
              </a:solidFill>
              <a:latin typeface="微软雅黑" panose="020B0503020204020204" pitchFamily="34" charset="-122"/>
              <a:ea typeface="微软雅黑" panose="020B0503020204020204" pitchFamily="34" charset="-122"/>
            </a:endParaRPr>
          </a:p>
        </p:txBody>
      </p:sp>
      <p:grpSp>
        <p:nvGrpSpPr>
          <p:cNvPr id="26" name="组合 25">
            <a:extLst>
              <a:ext uri="{FF2B5EF4-FFF2-40B4-BE49-F238E27FC236}">
                <a16:creationId xmlns:a16="http://schemas.microsoft.com/office/drawing/2014/main" id="{8B869009-8DD5-B568-1C27-9BF2C9EC97E4}"/>
              </a:ext>
            </a:extLst>
          </p:cNvPr>
          <p:cNvGrpSpPr/>
          <p:nvPr/>
        </p:nvGrpSpPr>
        <p:grpSpPr>
          <a:xfrm>
            <a:off x="0" y="2612244"/>
            <a:ext cx="2165030" cy="958305"/>
            <a:chOff x="50707" y="1481511"/>
            <a:chExt cx="2165030" cy="958305"/>
          </a:xfrm>
        </p:grpSpPr>
        <p:sp>
          <p:nvSpPr>
            <p:cNvPr id="27" name="矩形: 圆角 26">
              <a:extLst>
                <a:ext uri="{FF2B5EF4-FFF2-40B4-BE49-F238E27FC236}">
                  <a16:creationId xmlns:a16="http://schemas.microsoft.com/office/drawing/2014/main" id="{AFADCF7E-5F1F-9608-0A81-2B60C57598D1}"/>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id="{1A0F76F1-10EC-376F-48E1-460A23B44AA4}"/>
                </a:ext>
              </a:extLst>
            </p:cNvPr>
            <p:cNvSpPr txBox="1"/>
            <p:nvPr/>
          </p:nvSpPr>
          <p:spPr>
            <a:xfrm>
              <a:off x="50707" y="1485709"/>
              <a:ext cx="2064281" cy="954107"/>
            </a:xfrm>
            <a:prstGeom prst="rect">
              <a:avLst/>
            </a:prstGeom>
            <a:noFill/>
          </p:spPr>
          <p:txBody>
            <a:bodyPr wrap="square" rtlCol="0">
              <a:spAutoFit/>
            </a:bodyPr>
            <a:lstStyle/>
            <a:p>
              <a:pPr algn="ctr"/>
              <a:r>
                <a:rPr lang="zh-CN" altLang="en-US" sz="2800" b="1" dirty="0">
                  <a:solidFill>
                    <a:schemeClr val="bg1"/>
                  </a:solidFill>
                </a:rPr>
                <a:t>素材图层和合成图层</a:t>
              </a:r>
            </a:p>
          </p:txBody>
        </p:sp>
      </p:grpSp>
      <p:sp>
        <p:nvSpPr>
          <p:cNvPr id="29" name="矩形 28">
            <a:extLst>
              <a:ext uri="{FF2B5EF4-FFF2-40B4-BE49-F238E27FC236}">
                <a16:creationId xmlns:a16="http://schemas.microsoft.com/office/drawing/2014/main" id="{B401F2F6-D0A6-0802-AEAF-0AC3C985F96D}"/>
              </a:ext>
            </a:extLst>
          </p:cNvPr>
          <p:cNvSpPr/>
          <p:nvPr/>
        </p:nvSpPr>
        <p:spPr>
          <a:xfrm>
            <a:off x="2726871" y="4011119"/>
            <a:ext cx="8311796" cy="2511188"/>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6070" algn="just">
              <a:lnSpc>
                <a:spcPct val="150000"/>
              </a:lnSpc>
            </a:pPr>
            <a:r>
              <a:rPr lang="zh-CN" altLang="zh-CN" sz="24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技巧小贴士：</a:t>
            </a:r>
            <a:endParaRPr lang="zh-CN" altLang="zh-CN" sz="2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r>
              <a:rPr lang="zh-CN"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如果要—次性创建多个素材图层或合成图层，只需要在“项目”面板中按住</a:t>
            </a:r>
            <a:r>
              <a:rPr lang="en-US"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Ctrl</a:t>
            </a:r>
            <a:r>
              <a:rPr lang="zh-CN"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键的同时连续选择多个素材项目或合成项目，然后将其拖拽到“时间轴”面板中。“时间轴”面板中的图层将按照之前选择素材的顺序进行排列。另外</a:t>
            </a:r>
            <a:r>
              <a:rPr lang="en-US"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按住</a:t>
            </a:r>
            <a:r>
              <a:rPr lang="en-US"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Shift</a:t>
            </a:r>
            <a:r>
              <a:rPr lang="zh-CN" altLang="zh-CN" sz="24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键也可以选择多个连续的素材项目或合成项目。</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37064406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等腰三角形 5">
            <a:extLst>
              <a:ext uri="{FF2B5EF4-FFF2-40B4-BE49-F238E27FC236}">
                <a16:creationId xmlns:a16="http://schemas.microsoft.com/office/drawing/2014/main" id="{AC2C70C1-08D3-6F19-5CFD-940820983B20}"/>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354CE423-9D4D-E9F2-4ED5-1F1D55FCC038}"/>
              </a:ext>
            </a:extLst>
          </p:cNvPr>
          <p:cNvSpPr/>
          <p:nvPr/>
        </p:nvSpPr>
        <p:spPr>
          <a:xfrm>
            <a:off x="2467018" y="280718"/>
            <a:ext cx="9273226" cy="2429825"/>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在</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After Effect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s</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中，可以创建不同颜色和尺寸</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最大尺寸可达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30000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像素</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30000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像素</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的纯色图层，和其他素材图层一样，用户可以在纯色图层上创建蒙版，也可以修改图层的“变换”属性，还可以对其添加特技效果。创建纯色图层的方法主要有以下两种：</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第</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种：执行“文件</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导入</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纯色”菜单命令，如图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3-10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所示，此时创建的纯色图层只显示在项目面板中作为素材使用。</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8" name="组合 7">
            <a:extLst>
              <a:ext uri="{FF2B5EF4-FFF2-40B4-BE49-F238E27FC236}">
                <a16:creationId xmlns:a16="http://schemas.microsoft.com/office/drawing/2014/main" id="{18E181F3-5BFC-4403-9C30-F92768FB52E9}"/>
              </a:ext>
            </a:extLst>
          </p:cNvPr>
          <p:cNvGrpSpPr/>
          <p:nvPr/>
        </p:nvGrpSpPr>
        <p:grpSpPr>
          <a:xfrm>
            <a:off x="63577" y="1064025"/>
            <a:ext cx="2131842" cy="918222"/>
            <a:chOff x="83895" y="1481511"/>
            <a:chExt cx="2131842" cy="918222"/>
          </a:xfrm>
        </p:grpSpPr>
        <p:sp>
          <p:nvSpPr>
            <p:cNvPr id="9" name="矩形: 圆角 8">
              <a:extLst>
                <a:ext uri="{FF2B5EF4-FFF2-40B4-BE49-F238E27FC236}">
                  <a16:creationId xmlns:a16="http://schemas.microsoft.com/office/drawing/2014/main" id="{51BCEE92-42E5-037A-F7E6-ACE25FB291C9}"/>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5632576B-86A4-7CC4-0577-36E5FD9A0F8D}"/>
                </a:ext>
              </a:extLst>
            </p:cNvPr>
            <p:cNvSpPr txBox="1"/>
            <p:nvPr/>
          </p:nvSpPr>
          <p:spPr>
            <a:xfrm>
              <a:off x="83895" y="1695866"/>
              <a:ext cx="2064281" cy="523220"/>
            </a:xfrm>
            <a:prstGeom prst="rect">
              <a:avLst/>
            </a:prstGeom>
            <a:noFill/>
          </p:spPr>
          <p:txBody>
            <a:bodyPr wrap="square" rtlCol="0">
              <a:spAutoFit/>
            </a:bodyPr>
            <a:lstStyle/>
            <a:p>
              <a:pPr algn="ctr"/>
              <a:r>
                <a:rPr lang="zh-CN" altLang="en-US" sz="2800" b="1" dirty="0">
                  <a:solidFill>
                    <a:schemeClr val="bg1"/>
                  </a:solidFill>
                </a:rPr>
                <a:t>纯色图层</a:t>
              </a:r>
            </a:p>
          </p:txBody>
        </p:sp>
      </p:grpSp>
      <p:pic>
        <p:nvPicPr>
          <p:cNvPr id="12" name="图片 11" descr="图3-10">
            <a:extLst>
              <a:ext uri="{FF2B5EF4-FFF2-40B4-BE49-F238E27FC236}">
                <a16:creationId xmlns:a16="http://schemas.microsoft.com/office/drawing/2014/main" id="{C3A0DB93-AA4F-9F4E-4DE4-06427B93EE14}"/>
              </a:ext>
            </a:extLst>
          </p:cNvPr>
          <p:cNvPicPr>
            <a:picLocks noChangeAspect="1"/>
          </p:cNvPicPr>
          <p:nvPr/>
        </p:nvPicPr>
        <p:blipFill>
          <a:blip r:embed="rId3"/>
          <a:stretch>
            <a:fillRect/>
          </a:stretch>
        </p:blipFill>
        <p:spPr>
          <a:xfrm>
            <a:off x="3169558" y="2800480"/>
            <a:ext cx="3851728" cy="3904833"/>
          </a:xfrm>
          <a:prstGeom prst="rect">
            <a:avLst/>
          </a:prstGeom>
        </p:spPr>
      </p:pic>
      <p:sp>
        <p:nvSpPr>
          <p:cNvPr id="21" name="文本框 20">
            <a:extLst>
              <a:ext uri="{FF2B5EF4-FFF2-40B4-BE49-F238E27FC236}">
                <a16:creationId xmlns:a16="http://schemas.microsoft.com/office/drawing/2014/main" id="{CC5AD86D-64AD-82FF-28DF-1546BE7C9F26}"/>
              </a:ext>
            </a:extLst>
          </p:cNvPr>
          <p:cNvSpPr txBox="1"/>
          <p:nvPr/>
        </p:nvSpPr>
        <p:spPr>
          <a:xfrm>
            <a:off x="4322992" y="6244931"/>
            <a:ext cx="60987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3-10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2932422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a:extLst>
              <a:ext uri="{FF2B5EF4-FFF2-40B4-BE49-F238E27FC236}">
                <a16:creationId xmlns:a16="http://schemas.microsoft.com/office/drawing/2014/main" id="{D4EB1307-239C-95D7-9229-3AEC0E91106F}"/>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id="{8E993EED-C65F-3A3E-BFA9-F29D0FA0E0C4}"/>
              </a:ext>
            </a:extLst>
          </p:cNvPr>
          <p:cNvSpPr/>
          <p:nvPr/>
        </p:nvSpPr>
        <p:spPr>
          <a:xfrm>
            <a:off x="2467017" y="656277"/>
            <a:ext cx="9387525" cy="1911535"/>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第</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种：执行“图层</a:t>
            </a:r>
            <a:r>
              <a:rPr lang="en-US" altLang="zh-CN" sz="20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&gt;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新建</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纯色”菜单命令或按快捷键</a:t>
            </a:r>
            <a:r>
              <a:rPr lang="en-US" altLang="zh-CN" sz="2000" kern="100" dirty="0" err="1">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Ctrl+Y</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如图</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3-11</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所示。此时创建的纯色图层除了显示在“项目”面板的“固态层”文件夹中以外，还会被放置在当前“时间轴”面板中的顶层位置。</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11" name="组合 10">
            <a:extLst>
              <a:ext uri="{FF2B5EF4-FFF2-40B4-BE49-F238E27FC236}">
                <a16:creationId xmlns:a16="http://schemas.microsoft.com/office/drawing/2014/main" id="{41B0E8EA-99C7-CECD-0429-04DDC451BEF3}"/>
              </a:ext>
            </a:extLst>
          </p:cNvPr>
          <p:cNvGrpSpPr/>
          <p:nvPr/>
        </p:nvGrpSpPr>
        <p:grpSpPr>
          <a:xfrm>
            <a:off x="63577" y="1064025"/>
            <a:ext cx="2131842" cy="918222"/>
            <a:chOff x="83895" y="1481511"/>
            <a:chExt cx="2131842" cy="918222"/>
          </a:xfrm>
        </p:grpSpPr>
        <p:sp>
          <p:nvSpPr>
            <p:cNvPr id="12" name="矩形: 圆角 11">
              <a:extLst>
                <a:ext uri="{FF2B5EF4-FFF2-40B4-BE49-F238E27FC236}">
                  <a16:creationId xmlns:a16="http://schemas.microsoft.com/office/drawing/2014/main" id="{BD3E0FC7-3C9F-7786-AC9F-16EEDC728ABE}"/>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BD6F1342-2CB8-67A8-E414-A4F642C32FFD}"/>
                </a:ext>
              </a:extLst>
            </p:cNvPr>
            <p:cNvSpPr txBox="1"/>
            <p:nvPr/>
          </p:nvSpPr>
          <p:spPr>
            <a:xfrm>
              <a:off x="83895" y="1695866"/>
              <a:ext cx="2064281" cy="523220"/>
            </a:xfrm>
            <a:prstGeom prst="rect">
              <a:avLst/>
            </a:prstGeom>
            <a:noFill/>
          </p:spPr>
          <p:txBody>
            <a:bodyPr wrap="square" rtlCol="0">
              <a:spAutoFit/>
            </a:bodyPr>
            <a:lstStyle/>
            <a:p>
              <a:pPr algn="ctr"/>
              <a:r>
                <a:rPr lang="zh-CN" altLang="en-US" sz="2800" b="1" dirty="0">
                  <a:solidFill>
                    <a:schemeClr val="bg1"/>
                  </a:solidFill>
                </a:rPr>
                <a:t>纯色图层</a:t>
              </a:r>
            </a:p>
          </p:txBody>
        </p:sp>
      </p:grpSp>
      <p:pic>
        <p:nvPicPr>
          <p:cNvPr id="21" name="图片 20" descr="图3-11">
            <a:extLst>
              <a:ext uri="{FF2B5EF4-FFF2-40B4-BE49-F238E27FC236}">
                <a16:creationId xmlns:a16="http://schemas.microsoft.com/office/drawing/2014/main" id="{49FAFC96-8C9B-5D86-AFFF-F1746B1AFF0F}"/>
              </a:ext>
            </a:extLst>
          </p:cNvPr>
          <p:cNvPicPr>
            <a:picLocks noChangeAspect="1"/>
          </p:cNvPicPr>
          <p:nvPr/>
        </p:nvPicPr>
        <p:blipFill>
          <a:blip r:embed="rId3"/>
          <a:stretch>
            <a:fillRect/>
          </a:stretch>
        </p:blipFill>
        <p:spPr>
          <a:xfrm>
            <a:off x="2625588" y="2915193"/>
            <a:ext cx="7923298" cy="3012077"/>
          </a:xfrm>
          <a:prstGeom prst="rect">
            <a:avLst/>
          </a:prstGeom>
        </p:spPr>
      </p:pic>
      <p:sp>
        <p:nvSpPr>
          <p:cNvPr id="23" name="文本框 22">
            <a:extLst>
              <a:ext uri="{FF2B5EF4-FFF2-40B4-BE49-F238E27FC236}">
                <a16:creationId xmlns:a16="http://schemas.microsoft.com/office/drawing/2014/main" id="{68BE0A25-87FB-90C0-4416-2C2B11717A9B}"/>
              </a:ext>
            </a:extLst>
          </p:cNvPr>
          <p:cNvSpPr txBox="1"/>
          <p:nvPr/>
        </p:nvSpPr>
        <p:spPr>
          <a:xfrm>
            <a:off x="3537877" y="5927270"/>
            <a:ext cx="6098720" cy="460382"/>
          </a:xfrm>
          <a:prstGeom prst="rect">
            <a:avLst/>
          </a:prstGeom>
          <a:noFill/>
        </p:spPr>
        <p:txBody>
          <a:bodyPr wrap="square">
            <a:spAutoFit/>
          </a:bodyPr>
          <a:lstStyle/>
          <a:p>
            <a:pPr indent="304800"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3-11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6514821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a:extLst>
              <a:ext uri="{FF2B5EF4-FFF2-40B4-BE49-F238E27FC236}">
                <a16:creationId xmlns:a16="http://schemas.microsoft.com/office/drawing/2014/main" id="{3C919A77-4236-D425-953B-C79AEE0BB9AB}"/>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DD9C9417-E62F-79DC-E565-BAA5C94F568C}"/>
              </a:ext>
            </a:extLst>
          </p:cNvPr>
          <p:cNvSpPr/>
          <p:nvPr/>
        </p:nvSpPr>
        <p:spPr>
          <a:xfrm>
            <a:off x="2467017" y="656277"/>
            <a:ext cx="9387525" cy="1911535"/>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灯光、摄像机和调整图层的创建方法与纯色图层的创建方法类似</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可以通过执行“图层</a:t>
            </a:r>
            <a:r>
              <a:rPr lang="en-US" altLang="zh-CN" sz="20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&gt;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新建”菜单中的子命令来完成。在创建这类图层时，系统也会弹出相应的参数设置对话框，图</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3-12</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和图</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3-13</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分别为“灯光设置”和“摄像机设置”对话框。</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7" name="组合 6">
            <a:extLst>
              <a:ext uri="{FF2B5EF4-FFF2-40B4-BE49-F238E27FC236}">
                <a16:creationId xmlns:a16="http://schemas.microsoft.com/office/drawing/2014/main" id="{B70942E1-C0ED-A9FA-0FCD-1124F909ECB9}"/>
              </a:ext>
            </a:extLst>
          </p:cNvPr>
          <p:cNvGrpSpPr/>
          <p:nvPr/>
        </p:nvGrpSpPr>
        <p:grpSpPr>
          <a:xfrm>
            <a:off x="63577" y="1064025"/>
            <a:ext cx="2131842" cy="918222"/>
            <a:chOff x="83895" y="1481511"/>
            <a:chExt cx="2131842" cy="918222"/>
          </a:xfrm>
        </p:grpSpPr>
        <p:sp>
          <p:nvSpPr>
            <p:cNvPr id="8" name="矩形: 圆角 7">
              <a:extLst>
                <a:ext uri="{FF2B5EF4-FFF2-40B4-BE49-F238E27FC236}">
                  <a16:creationId xmlns:a16="http://schemas.microsoft.com/office/drawing/2014/main" id="{A79F40C0-5CF9-66CA-F2E4-D2EF00A9E7ED}"/>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07AD7CF5-FC82-B24F-7792-4C2EF1D003E2}"/>
                </a:ext>
              </a:extLst>
            </p:cNvPr>
            <p:cNvSpPr txBox="1"/>
            <p:nvPr/>
          </p:nvSpPr>
          <p:spPr>
            <a:xfrm>
              <a:off x="135126" y="1494613"/>
              <a:ext cx="2064281" cy="830997"/>
            </a:xfrm>
            <a:prstGeom prst="rect">
              <a:avLst/>
            </a:prstGeom>
            <a:noFill/>
          </p:spPr>
          <p:txBody>
            <a:bodyPr wrap="square" rtlCol="0">
              <a:spAutoFit/>
            </a:bodyPr>
            <a:lstStyle/>
            <a:p>
              <a:pPr algn="ctr"/>
              <a:r>
                <a:rPr lang="zh-CN" altLang="en-US" sz="2400" b="1" dirty="0">
                  <a:solidFill>
                    <a:schemeClr val="bg1"/>
                  </a:solidFill>
                </a:rPr>
                <a:t>灯光</a:t>
              </a:r>
              <a:r>
                <a:rPr lang="zh-CN" altLang="zh-CN" sz="2400" b="1" dirty="0">
                  <a:solidFill>
                    <a:schemeClr val="bg1"/>
                  </a:solidFill>
                </a:rPr>
                <a:t>、</a:t>
              </a:r>
              <a:r>
                <a:rPr lang="zh-CN" altLang="en-US" sz="2400" b="1" dirty="0">
                  <a:solidFill>
                    <a:schemeClr val="bg1"/>
                  </a:solidFill>
                </a:rPr>
                <a:t>摄像机和调整图层</a:t>
              </a:r>
            </a:p>
          </p:txBody>
        </p:sp>
      </p:grpSp>
      <p:pic>
        <p:nvPicPr>
          <p:cNvPr id="11" name="图片 10" descr="图3-12">
            <a:extLst>
              <a:ext uri="{FF2B5EF4-FFF2-40B4-BE49-F238E27FC236}">
                <a16:creationId xmlns:a16="http://schemas.microsoft.com/office/drawing/2014/main" id="{0E052548-40C6-0EB2-2AE5-30B39074B74A}"/>
              </a:ext>
            </a:extLst>
          </p:cNvPr>
          <p:cNvPicPr>
            <a:picLocks noChangeAspect="1"/>
          </p:cNvPicPr>
          <p:nvPr/>
        </p:nvPicPr>
        <p:blipFill>
          <a:blip r:embed="rId3"/>
          <a:stretch>
            <a:fillRect/>
          </a:stretch>
        </p:blipFill>
        <p:spPr>
          <a:xfrm>
            <a:off x="2747281" y="2711350"/>
            <a:ext cx="2641147" cy="4074546"/>
          </a:xfrm>
          <a:prstGeom prst="rect">
            <a:avLst/>
          </a:prstGeom>
        </p:spPr>
      </p:pic>
      <p:sp>
        <p:nvSpPr>
          <p:cNvPr id="20" name="文本框 19">
            <a:extLst>
              <a:ext uri="{FF2B5EF4-FFF2-40B4-BE49-F238E27FC236}">
                <a16:creationId xmlns:a16="http://schemas.microsoft.com/office/drawing/2014/main" id="{5994676D-4C63-A372-E326-AEB08C3758D5}"/>
              </a:ext>
            </a:extLst>
          </p:cNvPr>
          <p:cNvSpPr txBox="1"/>
          <p:nvPr/>
        </p:nvSpPr>
        <p:spPr>
          <a:xfrm>
            <a:off x="2690129" y="6325514"/>
            <a:ext cx="6098720" cy="460382"/>
          </a:xfrm>
          <a:prstGeom prst="rect">
            <a:avLst/>
          </a:prstGeom>
          <a:noFill/>
        </p:spPr>
        <p:txBody>
          <a:bodyPr wrap="square">
            <a:spAutoFit/>
          </a:bodyPr>
          <a:lstStyle/>
          <a:p>
            <a:pPr indent="304800"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3-12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1" name="图片 20" descr="图3-13">
            <a:extLst>
              <a:ext uri="{FF2B5EF4-FFF2-40B4-BE49-F238E27FC236}">
                <a16:creationId xmlns:a16="http://schemas.microsoft.com/office/drawing/2014/main" id="{FB6D15BE-3D35-795F-879D-5A458DBB1CF1}"/>
              </a:ext>
            </a:extLst>
          </p:cNvPr>
          <p:cNvPicPr>
            <a:picLocks noChangeAspect="1"/>
          </p:cNvPicPr>
          <p:nvPr/>
        </p:nvPicPr>
        <p:blipFill>
          <a:blip r:embed="rId4"/>
          <a:stretch>
            <a:fillRect/>
          </a:stretch>
        </p:blipFill>
        <p:spPr>
          <a:xfrm>
            <a:off x="6238702" y="3200398"/>
            <a:ext cx="5182942" cy="3592286"/>
          </a:xfrm>
          <a:prstGeom prst="rect">
            <a:avLst/>
          </a:prstGeom>
        </p:spPr>
      </p:pic>
      <p:sp>
        <p:nvSpPr>
          <p:cNvPr id="23" name="文本框 22">
            <a:extLst>
              <a:ext uri="{FF2B5EF4-FFF2-40B4-BE49-F238E27FC236}">
                <a16:creationId xmlns:a16="http://schemas.microsoft.com/office/drawing/2014/main" id="{0BD2F6A1-5EB6-6A81-4993-38D563C5D877}"/>
              </a:ext>
            </a:extLst>
          </p:cNvPr>
          <p:cNvSpPr txBox="1"/>
          <p:nvPr/>
        </p:nvSpPr>
        <p:spPr>
          <a:xfrm>
            <a:off x="8633728" y="6335696"/>
            <a:ext cx="6098720" cy="460382"/>
          </a:xfrm>
          <a:prstGeom prst="rect">
            <a:avLst/>
          </a:prstGeom>
          <a:noFill/>
        </p:spPr>
        <p:txBody>
          <a:bodyPr wrap="square">
            <a:spAutoFit/>
          </a:bodyPr>
          <a:lstStyle/>
          <a:p>
            <a:pPr indent="304800"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3-13</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8165932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圆角 51"/>
          <p:cNvSpPr/>
          <p:nvPr/>
        </p:nvSpPr>
        <p:spPr>
          <a:xfrm>
            <a:off x="447675" y="793923"/>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1793" y="857250"/>
            <a:ext cx="1415772" cy="461665"/>
          </a:xfrm>
          <a:prstGeom prst="rect">
            <a:avLst/>
          </a:prstGeom>
          <a:noFill/>
        </p:spPr>
        <p:txBody>
          <a:bodyPr wrap="none" rtlCol="0">
            <a:spAutoFit/>
          </a:bodyPr>
          <a:lstStyle/>
          <a:p>
            <a:pPr algn="ctr"/>
            <a:r>
              <a:rPr lang="zh-CN" altLang="en-US" sz="2400" b="1" dirty="0">
                <a:solidFill>
                  <a:schemeClr val="bg1"/>
                </a:solidFill>
              </a:rPr>
              <a:t>本章导读</a:t>
            </a:r>
          </a:p>
        </p:txBody>
      </p:sp>
      <p:sp>
        <p:nvSpPr>
          <p:cNvPr id="6" name="文本框 5"/>
          <p:cNvSpPr txBox="1"/>
          <p:nvPr>
            <p:custDataLst>
              <p:tags r:id="rId2"/>
            </p:custDataLst>
          </p:nvPr>
        </p:nvSpPr>
        <p:spPr>
          <a:xfrm>
            <a:off x="501789" y="2027709"/>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学习目标</a:t>
            </a:r>
          </a:p>
        </p:txBody>
      </p:sp>
      <p:sp>
        <p:nvSpPr>
          <p:cNvPr id="55" name="等腰三角形 54"/>
          <p:cNvSpPr/>
          <p:nvPr/>
        </p:nvSpPr>
        <p:spPr>
          <a:xfrm rot="16200000">
            <a:off x="2253007" y="10175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6"/>
          <p:cNvSpPr/>
          <p:nvPr>
            <p:custDataLst>
              <p:tags r:id="rId3"/>
            </p:custDataLst>
          </p:nvPr>
        </p:nvSpPr>
        <p:spPr>
          <a:xfrm>
            <a:off x="2838298" y="395021"/>
            <a:ext cx="8961120" cy="6005779"/>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59" name="quotation-mark_32371"/>
          <p:cNvSpPr>
            <a:spLocks noChangeAspect="1"/>
          </p:cNvSpPr>
          <p:nvPr>
            <p:custDataLst>
              <p:tags r:id="rId4"/>
            </p:custDataLst>
          </p:nvPr>
        </p:nvSpPr>
        <p:spPr bwMode="auto">
          <a:xfrm>
            <a:off x="2953027" y="452052"/>
            <a:ext cx="559824" cy="519585"/>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dirty="0"/>
          </a:p>
        </p:txBody>
      </p:sp>
      <p:sp>
        <p:nvSpPr>
          <p:cNvPr id="60" name="quotation-mark_32371"/>
          <p:cNvSpPr>
            <a:spLocks noChangeAspect="1"/>
          </p:cNvSpPr>
          <p:nvPr>
            <p:custDataLst>
              <p:tags r:id="rId5"/>
            </p:custDataLst>
          </p:nvPr>
        </p:nvSpPr>
        <p:spPr bwMode="auto">
          <a:xfrm rot="10800000">
            <a:off x="11183798" y="5799875"/>
            <a:ext cx="449783" cy="417561"/>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a:p>
        </p:txBody>
      </p:sp>
      <p:sp>
        <p:nvSpPr>
          <p:cNvPr id="8" name="文本框 7"/>
          <p:cNvSpPr txBox="1"/>
          <p:nvPr>
            <p:custDataLst>
              <p:tags r:id="rId6"/>
            </p:custDataLst>
          </p:nvPr>
        </p:nvSpPr>
        <p:spPr>
          <a:xfrm>
            <a:off x="3450688" y="793923"/>
            <a:ext cx="7736339" cy="4654608"/>
          </a:xfrm>
          <a:prstGeom prst="rect">
            <a:avLst/>
          </a:prstGeom>
          <a:noFill/>
        </p:spPr>
        <p:txBody>
          <a:bodyPr wrap="square" rtlCol="0">
            <a:spAutoFit/>
          </a:bodyPr>
          <a:lstStyle/>
          <a:p>
            <a:pPr indent="304800" algn="just">
              <a:lnSpc>
                <a:spcPct val="150000"/>
              </a:lnSpc>
            </a:pPr>
            <a:r>
              <a:rPr lang="zh-CN" altLang="zh-CN" sz="2000" kern="100" dirty="0">
                <a:effectLst/>
                <a:latin typeface="微软雅黑" panose="020B0503020204020204" pitchFamily="34" charset="-122"/>
                <a:ea typeface="微软雅黑" panose="020B0503020204020204" pitchFamily="34" charset="-122"/>
                <a:cs typeface="宋体" panose="02010600030101010101" pitchFamily="2" charset="-122"/>
              </a:rPr>
              <a:t>图层就像是含有文字或图形等元素的胶片，一张张按顺序叠放在一起，最后组合成丰富的画面效果。在影视制作中，无论是创建合成、设置动画还是制作特效，都离不开图层。可以说图层概念与运用，奠定了动画、影视制作的基础。</a:t>
            </a:r>
            <a:endPar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pPr>
            <a:r>
              <a:rPr lang="en-US" altLang="zh-CN" sz="2000" kern="100" dirty="0">
                <a:effectLst/>
                <a:latin typeface="微软雅黑" panose="020B0503020204020204" pitchFamily="34" charset="-122"/>
                <a:ea typeface="微软雅黑" panose="020B0503020204020204" pitchFamily="34" charset="-122"/>
                <a:cs typeface="宋体" panose="02010600030101010101" pitchFamily="2" charset="-122"/>
              </a:rPr>
              <a:t>After Effects</a:t>
            </a:r>
            <a:r>
              <a:rPr lang="zh-CN" altLang="zh-CN" sz="2000" kern="100" dirty="0">
                <a:effectLst/>
                <a:latin typeface="微软雅黑" panose="020B0503020204020204" pitchFamily="34" charset="-122"/>
                <a:ea typeface="微软雅黑" panose="020B0503020204020204" pitchFamily="34" charset="-122"/>
                <a:cs typeface="宋体" panose="02010600030101010101" pitchFamily="2" charset="-122"/>
              </a:rPr>
              <a:t>的图层是将不同的元素（如文字、图像、视频、音频等）分别独立放在不同的层级上，然后通过不同的属性和效果进行调整和编辑，最终组合成一个完整的视频作品。每个图层都可以单独进行编辑，包括位置、大小、颜色、透明度、旋转、缩放、遮罩等。本章介绍图层的相关内容，包括图层的创建方法、图层的属性及图层的基本操作等。</a:t>
            </a:r>
            <a:endPar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8419892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等腰三角形 2">
            <a:extLst>
              <a:ext uri="{FF2B5EF4-FFF2-40B4-BE49-F238E27FC236}">
                <a16:creationId xmlns:a16="http://schemas.microsoft.com/office/drawing/2014/main" id="{B53420E5-8914-14B6-CD60-060B7153E4A9}"/>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id="{6BDEAAE1-A656-9DE5-C78C-C51C28A337C5}"/>
              </a:ext>
            </a:extLst>
          </p:cNvPr>
          <p:cNvSpPr/>
          <p:nvPr/>
        </p:nvSpPr>
        <p:spPr>
          <a:xfrm>
            <a:off x="2467017" y="656278"/>
            <a:ext cx="9387525" cy="1890980"/>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在创建调整图层时，除了可以通过执行“图层</a:t>
            </a:r>
            <a:r>
              <a:rPr lang="en-US" altLang="zh-CN" sz="20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&gt;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新建</a:t>
            </a:r>
            <a:r>
              <a:rPr lang="en-US" altLang="zh-CN" sz="20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&gt;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调整图层”菜单命令来完成外，还可以通过“时间轴”面板把选择的图层转换为调整图层，方法就是单击图层名称后面的“调整图层”按钮，如图</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3-14</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6" name="组合 5">
            <a:extLst>
              <a:ext uri="{FF2B5EF4-FFF2-40B4-BE49-F238E27FC236}">
                <a16:creationId xmlns:a16="http://schemas.microsoft.com/office/drawing/2014/main" id="{3E577E7A-6425-6DF4-BAD4-E029C019D03C}"/>
              </a:ext>
            </a:extLst>
          </p:cNvPr>
          <p:cNvGrpSpPr/>
          <p:nvPr/>
        </p:nvGrpSpPr>
        <p:grpSpPr>
          <a:xfrm>
            <a:off x="63577" y="1064025"/>
            <a:ext cx="2131842" cy="918222"/>
            <a:chOff x="83895" y="1481511"/>
            <a:chExt cx="2131842" cy="918222"/>
          </a:xfrm>
        </p:grpSpPr>
        <p:sp>
          <p:nvSpPr>
            <p:cNvPr id="9" name="矩形: 圆角 8">
              <a:extLst>
                <a:ext uri="{FF2B5EF4-FFF2-40B4-BE49-F238E27FC236}">
                  <a16:creationId xmlns:a16="http://schemas.microsoft.com/office/drawing/2014/main" id="{9360535F-F609-B1EE-EFDE-BDBD138B9E3C}"/>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36F36899-5DA1-C5B2-7953-49D2C5F43904}"/>
                </a:ext>
              </a:extLst>
            </p:cNvPr>
            <p:cNvSpPr txBox="1"/>
            <p:nvPr/>
          </p:nvSpPr>
          <p:spPr>
            <a:xfrm>
              <a:off x="135126" y="1494613"/>
              <a:ext cx="2064281" cy="830997"/>
            </a:xfrm>
            <a:prstGeom prst="rect">
              <a:avLst/>
            </a:prstGeom>
            <a:noFill/>
          </p:spPr>
          <p:txBody>
            <a:bodyPr wrap="square" rtlCol="0">
              <a:spAutoFit/>
            </a:bodyPr>
            <a:lstStyle/>
            <a:p>
              <a:pPr algn="ctr"/>
              <a:r>
                <a:rPr lang="zh-CN" altLang="en-US" sz="2400" b="1" dirty="0">
                  <a:solidFill>
                    <a:schemeClr val="bg1"/>
                  </a:solidFill>
                </a:rPr>
                <a:t>灯光</a:t>
              </a:r>
              <a:r>
                <a:rPr lang="zh-CN" altLang="zh-CN" sz="2400" b="1" dirty="0">
                  <a:solidFill>
                    <a:schemeClr val="bg1"/>
                  </a:solidFill>
                </a:rPr>
                <a:t>、</a:t>
              </a:r>
              <a:r>
                <a:rPr lang="zh-CN" altLang="en-US" sz="2400" b="1" dirty="0">
                  <a:solidFill>
                    <a:schemeClr val="bg1"/>
                  </a:solidFill>
                </a:rPr>
                <a:t>摄像机和调整图层</a:t>
              </a:r>
            </a:p>
          </p:txBody>
        </p:sp>
      </p:grpSp>
      <p:pic>
        <p:nvPicPr>
          <p:cNvPr id="12" name="图片 11" descr="图3-14">
            <a:extLst>
              <a:ext uri="{FF2B5EF4-FFF2-40B4-BE49-F238E27FC236}">
                <a16:creationId xmlns:a16="http://schemas.microsoft.com/office/drawing/2014/main" id="{25E57398-2A53-698A-8AFA-7469782DB1F9}"/>
              </a:ext>
            </a:extLst>
          </p:cNvPr>
          <p:cNvPicPr>
            <a:picLocks noChangeAspect="1"/>
          </p:cNvPicPr>
          <p:nvPr/>
        </p:nvPicPr>
        <p:blipFill>
          <a:blip r:embed="rId3"/>
          <a:stretch>
            <a:fillRect/>
          </a:stretch>
        </p:blipFill>
        <p:spPr>
          <a:xfrm>
            <a:off x="2642413" y="2902948"/>
            <a:ext cx="8700114" cy="2322195"/>
          </a:xfrm>
          <a:prstGeom prst="rect">
            <a:avLst/>
          </a:prstGeom>
        </p:spPr>
      </p:pic>
      <p:sp>
        <p:nvSpPr>
          <p:cNvPr id="21" name="文本框 20">
            <a:extLst>
              <a:ext uri="{FF2B5EF4-FFF2-40B4-BE49-F238E27FC236}">
                <a16:creationId xmlns:a16="http://schemas.microsoft.com/office/drawing/2014/main" id="{E1478F4F-7330-60E8-5EDC-F6538FF10B3F}"/>
              </a:ext>
            </a:extLst>
          </p:cNvPr>
          <p:cNvSpPr txBox="1"/>
          <p:nvPr/>
        </p:nvSpPr>
        <p:spPr>
          <a:xfrm>
            <a:off x="3450867" y="5120451"/>
            <a:ext cx="6098720" cy="460382"/>
          </a:xfrm>
          <a:prstGeom prst="rect">
            <a:avLst/>
          </a:prstGeom>
          <a:noFill/>
        </p:spPr>
        <p:txBody>
          <a:bodyPr wrap="square">
            <a:spAutoFit/>
          </a:bodyPr>
          <a:lstStyle/>
          <a:p>
            <a:pPr indent="304800"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3-14</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9829056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40815"/>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4" name="直接连接符 3"/>
          <p:cNvCxnSpPr>
            <a:stCxn id="2" idx="1"/>
          </p:cNvCxnSpPr>
          <p:nvPr/>
        </p:nvCxnSpPr>
        <p:spPr>
          <a:xfrm flipV="1">
            <a:off x="0" y="3309257"/>
            <a:ext cx="2598057" cy="119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187543"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543958" y="2351770"/>
            <a:ext cx="1104085" cy="461665"/>
          </a:xfrm>
          <a:prstGeom prst="rect">
            <a:avLst/>
          </a:prstGeom>
          <a:noFill/>
        </p:spPr>
        <p:txBody>
          <a:bodyPr wrap="none" rtlCol="0">
            <a:spAutoFit/>
          </a:bodyPr>
          <a:lstStyle/>
          <a:p>
            <a:pPr algn="ctr"/>
            <a:r>
              <a:rPr lang="en-US" altLang="zh-CN" sz="2400" b="1" dirty="0">
                <a:solidFill>
                  <a:schemeClr val="bg1"/>
                </a:solidFill>
              </a:rPr>
              <a:t>Part 2</a:t>
            </a:r>
            <a:endParaRPr lang="zh-CN" altLang="en-US" sz="2400" b="1" dirty="0">
              <a:solidFill>
                <a:schemeClr val="bg1"/>
              </a:solidFill>
            </a:endParaRPr>
          </a:p>
        </p:txBody>
      </p:sp>
      <p:sp>
        <p:nvSpPr>
          <p:cNvPr id="49" name="文本框 48"/>
          <p:cNvSpPr txBox="1"/>
          <p:nvPr/>
        </p:nvSpPr>
        <p:spPr>
          <a:xfrm>
            <a:off x="4772560" y="3013502"/>
            <a:ext cx="2646878" cy="830997"/>
          </a:xfrm>
          <a:prstGeom prst="rect">
            <a:avLst/>
          </a:prstGeom>
          <a:noFill/>
        </p:spPr>
        <p:txBody>
          <a:bodyPr wrap="none" rtlCol="0">
            <a:spAutoFit/>
          </a:bodyPr>
          <a:lstStyle/>
          <a:p>
            <a:pPr algn="ctr"/>
            <a:r>
              <a:rPr lang="zh-CN" altLang="en-US" sz="4800" b="1" dirty="0">
                <a:solidFill>
                  <a:schemeClr val="bg1"/>
                </a:solidFill>
              </a:rPr>
              <a:t>图层属性</a:t>
            </a:r>
          </a:p>
        </p:txBody>
      </p:sp>
      <p:sp>
        <p:nvSpPr>
          <p:cNvPr id="3" name="bound_75435"/>
          <p:cNvSpPr/>
          <p:nvPr/>
        </p:nvSpPr>
        <p:spPr>
          <a:xfrm>
            <a:off x="5791158" y="4048195"/>
            <a:ext cx="609685" cy="605013"/>
          </a:xfrm>
          <a:custGeom>
            <a:avLst/>
            <a:gdLst>
              <a:gd name="connsiteX0" fmla="*/ 463685 w 607780"/>
              <a:gd name="connsiteY0" fmla="*/ 261727 h 603123"/>
              <a:gd name="connsiteX1" fmla="*/ 567938 w 607780"/>
              <a:gd name="connsiteY1" fmla="*/ 261727 h 603123"/>
              <a:gd name="connsiteX2" fmla="*/ 607780 w 607780"/>
              <a:gd name="connsiteY2" fmla="*/ 301597 h 603123"/>
              <a:gd name="connsiteX3" fmla="*/ 567938 w 607780"/>
              <a:gd name="connsiteY3" fmla="*/ 341466 h 603123"/>
              <a:gd name="connsiteX4" fmla="*/ 463685 w 607780"/>
              <a:gd name="connsiteY4" fmla="*/ 341466 h 603123"/>
              <a:gd name="connsiteX5" fmla="*/ 39956 w 607780"/>
              <a:gd name="connsiteY5" fmla="*/ 261727 h 603123"/>
              <a:gd name="connsiteX6" fmla="*/ 144165 w 607780"/>
              <a:gd name="connsiteY6" fmla="*/ 261727 h 603123"/>
              <a:gd name="connsiteX7" fmla="*/ 144165 w 607780"/>
              <a:gd name="connsiteY7" fmla="*/ 341466 h 603123"/>
              <a:gd name="connsiteX8" fmla="*/ 39956 w 607780"/>
              <a:gd name="connsiteY8" fmla="*/ 341466 h 603123"/>
              <a:gd name="connsiteX9" fmla="*/ 0 w 607780"/>
              <a:gd name="connsiteY9" fmla="*/ 301597 h 603123"/>
              <a:gd name="connsiteX10" fmla="*/ 39956 w 607780"/>
              <a:gd name="connsiteY10" fmla="*/ 261727 h 603123"/>
              <a:gd name="connsiteX11" fmla="*/ 303937 w 607780"/>
              <a:gd name="connsiteY11" fmla="*/ 159549 h 603123"/>
              <a:gd name="connsiteX12" fmla="*/ 333845 w 607780"/>
              <a:gd name="connsiteY12" fmla="*/ 189494 h 603123"/>
              <a:gd name="connsiteX13" fmla="*/ 333845 w 607780"/>
              <a:gd name="connsiteY13" fmla="*/ 413701 h 603123"/>
              <a:gd name="connsiteX14" fmla="*/ 303937 w 607780"/>
              <a:gd name="connsiteY14" fmla="*/ 443646 h 603123"/>
              <a:gd name="connsiteX15" fmla="*/ 273935 w 607780"/>
              <a:gd name="connsiteY15" fmla="*/ 413701 h 603123"/>
              <a:gd name="connsiteX16" fmla="*/ 273935 w 607780"/>
              <a:gd name="connsiteY16" fmla="*/ 189494 h 603123"/>
              <a:gd name="connsiteX17" fmla="*/ 303937 w 607780"/>
              <a:gd name="connsiteY17" fmla="*/ 159549 h 603123"/>
              <a:gd name="connsiteX18" fmla="*/ 204027 w 607780"/>
              <a:gd name="connsiteY18" fmla="*/ 159549 h 603123"/>
              <a:gd name="connsiteX19" fmla="*/ 233994 w 607780"/>
              <a:gd name="connsiteY19" fmla="*/ 189493 h 603123"/>
              <a:gd name="connsiteX20" fmla="*/ 233994 w 607780"/>
              <a:gd name="connsiteY20" fmla="*/ 465246 h 603123"/>
              <a:gd name="connsiteX21" fmla="*/ 233994 w 607780"/>
              <a:gd name="connsiteY21" fmla="*/ 573179 h 603123"/>
              <a:gd name="connsiteX22" fmla="*/ 204027 w 607780"/>
              <a:gd name="connsiteY22" fmla="*/ 603123 h 603123"/>
              <a:gd name="connsiteX23" fmla="*/ 174155 w 607780"/>
              <a:gd name="connsiteY23" fmla="*/ 573179 h 603123"/>
              <a:gd name="connsiteX24" fmla="*/ 174155 w 607780"/>
              <a:gd name="connsiteY24" fmla="*/ 465246 h 603123"/>
              <a:gd name="connsiteX25" fmla="*/ 174155 w 607780"/>
              <a:gd name="connsiteY25" fmla="*/ 189493 h 603123"/>
              <a:gd name="connsiteX26" fmla="*/ 204027 w 607780"/>
              <a:gd name="connsiteY26" fmla="*/ 159549 h 603123"/>
              <a:gd name="connsiteX27" fmla="*/ 403776 w 607780"/>
              <a:gd name="connsiteY27" fmla="*/ 0 h 603123"/>
              <a:gd name="connsiteX28" fmla="*/ 433766 w 607780"/>
              <a:gd name="connsiteY28" fmla="*/ 29940 h 603123"/>
              <a:gd name="connsiteX29" fmla="*/ 433766 w 607780"/>
              <a:gd name="connsiteY29" fmla="*/ 137950 h 603123"/>
              <a:gd name="connsiteX30" fmla="*/ 433766 w 607780"/>
              <a:gd name="connsiteY30" fmla="*/ 413659 h 603123"/>
              <a:gd name="connsiteX31" fmla="*/ 403776 w 607780"/>
              <a:gd name="connsiteY31" fmla="*/ 443504 h 603123"/>
              <a:gd name="connsiteX32" fmla="*/ 373785 w 607780"/>
              <a:gd name="connsiteY32" fmla="*/ 413659 h 603123"/>
              <a:gd name="connsiteX33" fmla="*/ 373785 w 607780"/>
              <a:gd name="connsiteY33" fmla="*/ 137950 h 603123"/>
              <a:gd name="connsiteX34" fmla="*/ 373785 w 607780"/>
              <a:gd name="connsiteY34" fmla="*/ 29940 h 603123"/>
              <a:gd name="connsiteX35" fmla="*/ 403776 w 607780"/>
              <a:gd name="connsiteY35" fmla="*/ 0 h 60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780" h="603123">
                <a:moveTo>
                  <a:pt x="463685" y="261727"/>
                </a:moveTo>
                <a:lnTo>
                  <a:pt x="567938" y="261727"/>
                </a:lnTo>
                <a:cubicBezTo>
                  <a:pt x="589946" y="261727"/>
                  <a:pt x="607780" y="279531"/>
                  <a:pt x="607780" y="301597"/>
                </a:cubicBezTo>
                <a:cubicBezTo>
                  <a:pt x="607780" y="323567"/>
                  <a:pt x="589946" y="341466"/>
                  <a:pt x="567938" y="341466"/>
                </a:cubicBezTo>
                <a:lnTo>
                  <a:pt x="463685" y="341466"/>
                </a:lnTo>
                <a:close/>
                <a:moveTo>
                  <a:pt x="39956" y="261727"/>
                </a:moveTo>
                <a:lnTo>
                  <a:pt x="144165" y="261727"/>
                </a:lnTo>
                <a:lnTo>
                  <a:pt x="144165" y="341466"/>
                </a:lnTo>
                <a:lnTo>
                  <a:pt x="39956" y="341466"/>
                </a:lnTo>
                <a:cubicBezTo>
                  <a:pt x="17843" y="341466"/>
                  <a:pt x="0" y="323567"/>
                  <a:pt x="0" y="301597"/>
                </a:cubicBezTo>
                <a:cubicBezTo>
                  <a:pt x="0" y="279531"/>
                  <a:pt x="17843" y="261727"/>
                  <a:pt x="39956" y="261727"/>
                </a:cubicBezTo>
                <a:close/>
                <a:moveTo>
                  <a:pt x="303937" y="159549"/>
                </a:moveTo>
                <a:cubicBezTo>
                  <a:pt x="320458" y="159549"/>
                  <a:pt x="333845" y="172910"/>
                  <a:pt x="333845" y="189494"/>
                </a:cubicBezTo>
                <a:lnTo>
                  <a:pt x="333845" y="413701"/>
                </a:lnTo>
                <a:cubicBezTo>
                  <a:pt x="333845" y="430190"/>
                  <a:pt x="320458" y="443646"/>
                  <a:pt x="303937" y="443646"/>
                </a:cubicBezTo>
                <a:cubicBezTo>
                  <a:pt x="287322" y="443646"/>
                  <a:pt x="273935" y="430190"/>
                  <a:pt x="273935" y="413701"/>
                </a:cubicBezTo>
                <a:lnTo>
                  <a:pt x="273935" y="189494"/>
                </a:lnTo>
                <a:cubicBezTo>
                  <a:pt x="273935" y="172910"/>
                  <a:pt x="287322" y="159549"/>
                  <a:pt x="303937" y="159549"/>
                </a:cubicBezTo>
                <a:close/>
                <a:moveTo>
                  <a:pt x="204027" y="159549"/>
                </a:moveTo>
                <a:cubicBezTo>
                  <a:pt x="220623" y="159549"/>
                  <a:pt x="233994" y="172910"/>
                  <a:pt x="233994" y="189493"/>
                </a:cubicBezTo>
                <a:lnTo>
                  <a:pt x="233994" y="465246"/>
                </a:lnTo>
                <a:lnTo>
                  <a:pt x="233994" y="573179"/>
                </a:lnTo>
                <a:cubicBezTo>
                  <a:pt x="233994" y="589762"/>
                  <a:pt x="220623" y="603123"/>
                  <a:pt x="204027" y="603123"/>
                </a:cubicBezTo>
                <a:cubicBezTo>
                  <a:pt x="187526" y="603123"/>
                  <a:pt x="174155" y="589762"/>
                  <a:pt x="174155" y="573179"/>
                </a:cubicBezTo>
                <a:lnTo>
                  <a:pt x="174155" y="465246"/>
                </a:lnTo>
                <a:lnTo>
                  <a:pt x="174155" y="189493"/>
                </a:lnTo>
                <a:cubicBezTo>
                  <a:pt x="174155" y="172910"/>
                  <a:pt x="187526" y="159549"/>
                  <a:pt x="204027" y="159549"/>
                </a:cubicBezTo>
                <a:close/>
                <a:moveTo>
                  <a:pt x="403776" y="0"/>
                </a:moveTo>
                <a:cubicBezTo>
                  <a:pt x="420289" y="0"/>
                  <a:pt x="433766" y="13454"/>
                  <a:pt x="433766" y="29940"/>
                </a:cubicBezTo>
                <a:lnTo>
                  <a:pt x="433766" y="137950"/>
                </a:lnTo>
                <a:lnTo>
                  <a:pt x="433766" y="413659"/>
                </a:lnTo>
                <a:cubicBezTo>
                  <a:pt x="433766" y="430145"/>
                  <a:pt x="420289" y="443504"/>
                  <a:pt x="403776" y="443504"/>
                </a:cubicBezTo>
                <a:cubicBezTo>
                  <a:pt x="387262" y="443504"/>
                  <a:pt x="373785" y="430145"/>
                  <a:pt x="373785" y="413659"/>
                </a:cubicBezTo>
                <a:lnTo>
                  <a:pt x="373785" y="137950"/>
                </a:lnTo>
                <a:lnTo>
                  <a:pt x="373785" y="29940"/>
                </a:lnTo>
                <a:cubicBezTo>
                  <a:pt x="373785" y="13454"/>
                  <a:pt x="387262" y="0"/>
                  <a:pt x="403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9D80292A-7D6A-2B1D-5AF5-1B77D5F58CD4}"/>
              </a:ext>
            </a:extLst>
          </p:cNvPr>
          <p:cNvSpPr/>
          <p:nvPr/>
        </p:nvSpPr>
        <p:spPr>
          <a:xfrm>
            <a:off x="2726056" y="214729"/>
            <a:ext cx="9243060" cy="1104186"/>
          </a:xfrm>
          <a:prstGeom prst="rect">
            <a:avLst/>
          </a:prstGeom>
          <a:solidFill>
            <a:schemeClr val="bg1"/>
          </a:solidFill>
          <a:ln>
            <a:noFill/>
          </a:ln>
          <a:effectLst>
            <a:outerShdw blurRad="254000" dist="38100" dir="2700000" sx="102000" sy="102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在</a:t>
            </a:r>
            <a:r>
              <a:rPr lang="en-US" altLang="zh-CN" sz="16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After Effects</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中，图层属性的设置无论在制作动画还是添加特效时都非常的重要。除了单独的音频图层以外，其他图层都具有</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5</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个基本“变换”属性</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分别是“锚点”、“位置”、“缩放”、“旋转”、“不透明度”，如图</a:t>
            </a:r>
            <a:r>
              <a:rPr lang="en-US"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3-15</a:t>
            </a:r>
            <a:r>
              <a:rPr lang="zh-CN" altLang="zh-CN" sz="16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所示。在“时间轴”面板中单击按钮，可以展开图层的“变换”属性。</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íṩļïḓê">
            <a:extLst>
              <a:ext uri="{FF2B5EF4-FFF2-40B4-BE49-F238E27FC236}">
                <a16:creationId xmlns:a16="http://schemas.microsoft.com/office/drawing/2014/main" id="{D6229199-3A3D-6C85-5FDD-78466ABA9F5A}"/>
              </a:ext>
            </a:extLst>
          </p:cNvPr>
          <p:cNvSpPr/>
          <p:nvPr/>
        </p:nvSpPr>
        <p:spPr bwMode="auto">
          <a:xfrm>
            <a:off x="6057901" y="1408141"/>
            <a:ext cx="6123488" cy="1201677"/>
          </a:xfrm>
          <a:prstGeom prst="rect">
            <a:avLst/>
          </a:prstGeom>
          <a:solidFill>
            <a:schemeClr val="accent1"/>
          </a:solidFill>
          <a:ln w="38100">
            <a:noFill/>
          </a:ln>
        </p:spPr>
        <p:txBody>
          <a:bodyPr wrap="square" anchor="t">
            <a:noAutofit/>
          </a:bodyPr>
          <a:lstStyle/>
          <a:p>
            <a:pPr algn="ctr">
              <a:lnSpc>
                <a:spcPct val="130000"/>
              </a:lnSpc>
            </a:pPr>
            <a:r>
              <a:rPr lang="zh-CN" altLang="en-US" sz="2400" b="1" dirty="0">
                <a:solidFill>
                  <a:schemeClr val="bg1"/>
                </a:solidFill>
              </a:rPr>
              <a:t>本节知识图谱</a:t>
            </a:r>
          </a:p>
        </p:txBody>
      </p:sp>
      <p:sp>
        <p:nvSpPr>
          <p:cNvPr id="6" name="矩形: 圆角 5">
            <a:extLst>
              <a:ext uri="{FF2B5EF4-FFF2-40B4-BE49-F238E27FC236}">
                <a16:creationId xmlns:a16="http://schemas.microsoft.com/office/drawing/2014/main" id="{3C3032E9-171C-8A01-9909-3976E69C70A4}"/>
              </a:ext>
            </a:extLst>
          </p:cNvPr>
          <p:cNvSpPr/>
          <p:nvPr/>
        </p:nvSpPr>
        <p:spPr>
          <a:xfrm>
            <a:off x="447675" y="793923"/>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132BA22D-7B72-CE59-A5D2-06E515618463}"/>
              </a:ext>
            </a:extLst>
          </p:cNvPr>
          <p:cNvSpPr txBox="1"/>
          <p:nvPr/>
        </p:nvSpPr>
        <p:spPr>
          <a:xfrm>
            <a:off x="501796" y="857250"/>
            <a:ext cx="1415772" cy="461665"/>
          </a:xfrm>
          <a:prstGeom prst="rect">
            <a:avLst/>
          </a:prstGeom>
          <a:noFill/>
        </p:spPr>
        <p:txBody>
          <a:bodyPr wrap="none" rtlCol="0">
            <a:spAutoFit/>
          </a:bodyPr>
          <a:lstStyle/>
          <a:p>
            <a:pPr algn="ctr"/>
            <a:r>
              <a:rPr lang="zh-CN" altLang="en-US" sz="2400" b="1" dirty="0">
                <a:solidFill>
                  <a:schemeClr val="bg1"/>
                </a:solidFill>
              </a:rPr>
              <a:t>本节概论</a:t>
            </a:r>
          </a:p>
        </p:txBody>
      </p:sp>
      <p:sp>
        <p:nvSpPr>
          <p:cNvPr id="8" name="等腰三角形 7">
            <a:extLst>
              <a:ext uri="{FF2B5EF4-FFF2-40B4-BE49-F238E27FC236}">
                <a16:creationId xmlns:a16="http://schemas.microsoft.com/office/drawing/2014/main" id="{B7942FF9-BB74-7944-6778-805BDA1BD4D6}"/>
              </a:ext>
            </a:extLst>
          </p:cNvPr>
          <p:cNvSpPr/>
          <p:nvPr/>
        </p:nvSpPr>
        <p:spPr>
          <a:xfrm rot="16200000">
            <a:off x="2253007" y="10175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a:extLst>
              <a:ext uri="{FF2B5EF4-FFF2-40B4-BE49-F238E27FC236}">
                <a16:creationId xmlns:a16="http://schemas.microsoft.com/office/drawing/2014/main" id="{EDC165AE-93A6-BC49-96A4-37F4276CB50C}"/>
              </a:ext>
            </a:extLst>
          </p:cNvPr>
          <p:cNvGraphicFramePr>
            <a:graphicFrameLocks noGrp="1"/>
          </p:cNvGraphicFramePr>
          <p:nvPr>
            <p:extLst>
              <p:ext uri="{D42A27DB-BD31-4B8C-83A1-F6EECF244321}">
                <p14:modId xmlns:p14="http://schemas.microsoft.com/office/powerpoint/2010/main" val="3912803500"/>
              </p:ext>
            </p:extLst>
          </p:nvPr>
        </p:nvGraphicFramePr>
        <p:xfrm>
          <a:off x="6057900" y="1951392"/>
          <a:ext cx="6123487" cy="4691879"/>
        </p:xfrm>
        <a:graphic>
          <a:graphicData uri="http://schemas.openxmlformats.org/drawingml/2006/table">
            <a:tbl>
              <a:tblPr firstRow="1" firstCol="1" bandRow="1">
                <a:tableStyleId>{5C22544A-7EE6-4342-B048-85BDC9FD1C3A}</a:tableStyleId>
              </a:tblPr>
              <a:tblGrid>
                <a:gridCol w="817646">
                  <a:extLst>
                    <a:ext uri="{9D8B030D-6E8A-4147-A177-3AD203B41FA5}">
                      <a16:colId xmlns:a16="http://schemas.microsoft.com/office/drawing/2014/main" val="1817601530"/>
                    </a:ext>
                  </a:extLst>
                </a:gridCol>
                <a:gridCol w="2227332">
                  <a:extLst>
                    <a:ext uri="{9D8B030D-6E8A-4147-A177-3AD203B41FA5}">
                      <a16:colId xmlns:a16="http://schemas.microsoft.com/office/drawing/2014/main" val="3544103286"/>
                    </a:ext>
                  </a:extLst>
                </a:gridCol>
                <a:gridCol w="2227332">
                  <a:extLst>
                    <a:ext uri="{9D8B030D-6E8A-4147-A177-3AD203B41FA5}">
                      <a16:colId xmlns:a16="http://schemas.microsoft.com/office/drawing/2014/main" val="2026738853"/>
                    </a:ext>
                  </a:extLst>
                </a:gridCol>
                <a:gridCol w="851177">
                  <a:extLst>
                    <a:ext uri="{9D8B030D-6E8A-4147-A177-3AD203B41FA5}">
                      <a16:colId xmlns:a16="http://schemas.microsoft.com/office/drawing/2014/main" val="2038486611"/>
                    </a:ext>
                  </a:extLst>
                </a:gridCol>
              </a:tblGrid>
              <a:tr h="384674">
                <a:tc rowSpan="6">
                  <a:txBody>
                    <a:bodyPr/>
                    <a:lstStyle/>
                    <a:p>
                      <a:pPr algn="just">
                        <a:lnSpc>
                          <a:spcPct val="150000"/>
                        </a:lnSpc>
                      </a:pPr>
                      <a:r>
                        <a:rPr lang="en-US" sz="1800" kern="100" dirty="0">
                          <a:effectLst/>
                        </a:rPr>
                        <a:t> </a:t>
                      </a:r>
                      <a:endParaRPr lang="zh-CN" sz="1400" kern="100" dirty="0">
                        <a:effectLst/>
                      </a:endParaRPr>
                    </a:p>
                    <a:p>
                      <a:pPr algn="just">
                        <a:lnSpc>
                          <a:spcPct val="150000"/>
                        </a:lnSpc>
                      </a:pPr>
                      <a:r>
                        <a:rPr lang="en-US" sz="1800" kern="100" dirty="0">
                          <a:effectLst/>
                        </a:rPr>
                        <a:t> </a:t>
                      </a:r>
                      <a:endParaRPr lang="zh-CN" sz="1400" kern="100" dirty="0">
                        <a:effectLst/>
                      </a:endParaRPr>
                    </a:p>
                    <a:p>
                      <a:pPr algn="just">
                        <a:lnSpc>
                          <a:spcPct val="150000"/>
                        </a:lnSpc>
                      </a:pPr>
                      <a:r>
                        <a:rPr lang="zh-CN" sz="1800" kern="100" dirty="0">
                          <a:effectLst/>
                        </a:rPr>
                        <a:t>图</a:t>
                      </a:r>
                      <a:endParaRPr lang="zh-CN" sz="1400" kern="100" dirty="0">
                        <a:effectLst/>
                      </a:endParaRPr>
                    </a:p>
                    <a:p>
                      <a:pPr algn="just">
                        <a:lnSpc>
                          <a:spcPct val="150000"/>
                        </a:lnSpc>
                      </a:pPr>
                      <a:r>
                        <a:rPr lang="zh-CN" sz="1800" kern="100" dirty="0">
                          <a:effectLst/>
                        </a:rPr>
                        <a:t>层</a:t>
                      </a:r>
                      <a:endParaRPr lang="zh-CN" sz="1400" kern="100" dirty="0">
                        <a:effectLst/>
                      </a:endParaRPr>
                    </a:p>
                    <a:p>
                      <a:pPr algn="just">
                        <a:lnSpc>
                          <a:spcPct val="150000"/>
                        </a:lnSpc>
                      </a:pPr>
                      <a:r>
                        <a:rPr lang="zh-CN" sz="1800" kern="100" dirty="0">
                          <a:effectLst/>
                        </a:rPr>
                        <a:t>属</a:t>
                      </a:r>
                      <a:endParaRPr lang="zh-CN" sz="1400" kern="100" dirty="0">
                        <a:effectLst/>
                      </a:endParaRPr>
                    </a:p>
                    <a:p>
                      <a:pPr algn="just">
                        <a:lnSpc>
                          <a:spcPct val="150000"/>
                        </a:lnSpc>
                      </a:pPr>
                      <a:r>
                        <a:rPr lang="zh-CN" sz="1800" kern="100" dirty="0">
                          <a:effectLst/>
                        </a:rPr>
                        <a:t>性</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50000"/>
                        </a:lnSpc>
                      </a:pPr>
                      <a:r>
                        <a:rPr lang="zh-CN" sz="1800" kern="100">
                          <a:effectLst/>
                        </a:rPr>
                        <a:t>分类</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50000"/>
                        </a:lnSpc>
                      </a:pPr>
                      <a:r>
                        <a:rPr lang="zh-CN" sz="1800" kern="100">
                          <a:effectLst/>
                        </a:rPr>
                        <a:t>内容及作用</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50000"/>
                        </a:lnSpc>
                      </a:pPr>
                      <a:r>
                        <a:rPr lang="zh-CN" sz="1800" kern="100">
                          <a:effectLst/>
                        </a:rPr>
                        <a:t>重要性</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374552787"/>
                  </a:ext>
                </a:extLst>
              </a:tr>
              <a:tr h="721621">
                <a:tc vMerge="1">
                  <a:txBody>
                    <a:bodyPr/>
                    <a:lstStyle/>
                    <a:p>
                      <a:endParaRPr lang="zh-CN" altLang="en-US"/>
                    </a:p>
                  </a:txBody>
                  <a:tcPr/>
                </a:tc>
                <a:tc>
                  <a:txBody>
                    <a:bodyPr/>
                    <a:lstStyle/>
                    <a:p>
                      <a:pPr algn="just">
                        <a:lnSpc>
                          <a:spcPct val="150000"/>
                        </a:lnSpc>
                      </a:pPr>
                      <a:r>
                        <a:rPr lang="zh-CN" sz="1800" kern="100" dirty="0">
                          <a:effectLst/>
                        </a:rPr>
                        <a:t>位置属性</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1800" kern="100">
                          <a:effectLst/>
                        </a:rPr>
                        <a:t>制作图层位移动画效果</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1800" kern="100">
                          <a:effectLst/>
                        </a:rPr>
                        <a:t>★★★★★</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688418052"/>
                  </a:ext>
                </a:extLst>
              </a:tr>
              <a:tr h="721621">
                <a:tc vMerge="1">
                  <a:txBody>
                    <a:bodyPr/>
                    <a:lstStyle/>
                    <a:p>
                      <a:endParaRPr lang="zh-CN" altLang="en-US"/>
                    </a:p>
                  </a:txBody>
                  <a:tcPr/>
                </a:tc>
                <a:tc>
                  <a:txBody>
                    <a:bodyPr/>
                    <a:lstStyle/>
                    <a:p>
                      <a:pPr algn="just">
                        <a:lnSpc>
                          <a:spcPct val="150000"/>
                        </a:lnSpc>
                      </a:pPr>
                      <a:r>
                        <a:rPr lang="zh-CN" sz="1800" kern="100" dirty="0">
                          <a:effectLst/>
                        </a:rPr>
                        <a:t>缩放属性</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1800" kern="100" dirty="0">
                          <a:effectLst/>
                        </a:rPr>
                        <a:t>制作图层大小改变动画效果</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1800" kern="100">
                          <a:effectLst/>
                        </a:rPr>
                        <a:t>★★★★★</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323180100"/>
                  </a:ext>
                </a:extLst>
              </a:tr>
              <a:tr h="721621">
                <a:tc vMerge="1">
                  <a:txBody>
                    <a:bodyPr/>
                    <a:lstStyle/>
                    <a:p>
                      <a:endParaRPr lang="zh-CN" altLang="en-US"/>
                    </a:p>
                  </a:txBody>
                  <a:tcPr/>
                </a:tc>
                <a:tc>
                  <a:txBody>
                    <a:bodyPr/>
                    <a:lstStyle/>
                    <a:p>
                      <a:pPr algn="just">
                        <a:lnSpc>
                          <a:spcPct val="150000"/>
                        </a:lnSpc>
                      </a:pPr>
                      <a:r>
                        <a:rPr lang="zh-CN" sz="1800" kern="100" dirty="0">
                          <a:effectLst/>
                        </a:rPr>
                        <a:t>旋转属性</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1800" kern="100" dirty="0">
                          <a:effectLst/>
                        </a:rPr>
                        <a:t>以轴心点为基准制作图层旋转动画效果</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1800" kern="100">
                          <a:effectLst/>
                        </a:rPr>
                        <a:t>★★★★★</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760104058"/>
                  </a:ext>
                </a:extLst>
              </a:tr>
              <a:tr h="1102722">
                <a:tc vMerge="1">
                  <a:txBody>
                    <a:bodyPr/>
                    <a:lstStyle/>
                    <a:p>
                      <a:endParaRPr lang="zh-CN" altLang="en-US"/>
                    </a:p>
                  </a:txBody>
                  <a:tcPr/>
                </a:tc>
                <a:tc>
                  <a:txBody>
                    <a:bodyPr/>
                    <a:lstStyle/>
                    <a:p>
                      <a:pPr algn="just">
                        <a:lnSpc>
                          <a:spcPct val="150000"/>
                        </a:lnSpc>
                      </a:pPr>
                      <a:r>
                        <a:rPr lang="zh-CN" sz="1800" kern="100">
                          <a:effectLst/>
                        </a:rPr>
                        <a:t>锚点属性</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1800" kern="100" dirty="0">
                          <a:effectLst/>
                        </a:rPr>
                        <a:t>基于该点对图层进行位移、旋转、缩放等操作</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1800" kern="100" dirty="0">
                          <a:effectLst/>
                        </a:rPr>
                        <a:t>★★★★★</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841293911"/>
                  </a:ext>
                </a:extLst>
              </a:tr>
              <a:tr h="721621">
                <a:tc vMerge="1">
                  <a:txBody>
                    <a:bodyPr/>
                    <a:lstStyle/>
                    <a:p>
                      <a:endParaRPr lang="zh-CN" altLang="en-US"/>
                    </a:p>
                  </a:txBody>
                  <a:tcPr/>
                </a:tc>
                <a:tc>
                  <a:txBody>
                    <a:bodyPr/>
                    <a:lstStyle/>
                    <a:p>
                      <a:pPr algn="just">
                        <a:lnSpc>
                          <a:spcPct val="150000"/>
                        </a:lnSpc>
                      </a:pPr>
                      <a:r>
                        <a:rPr lang="zh-CN" sz="1800" kern="100">
                          <a:effectLst/>
                        </a:rPr>
                        <a:t>不透明度属性</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1800" kern="100">
                          <a:effectLst/>
                        </a:rPr>
                        <a:t>设置图层不透明度动画效果</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1800" kern="100" dirty="0">
                          <a:effectLst/>
                        </a:rPr>
                        <a:t>★★★★★</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689651234"/>
                  </a:ext>
                </a:extLst>
              </a:tr>
            </a:tbl>
          </a:graphicData>
        </a:graphic>
      </p:graphicFrame>
      <p:pic>
        <p:nvPicPr>
          <p:cNvPr id="12" name="图片 11" descr="图3-15">
            <a:extLst>
              <a:ext uri="{FF2B5EF4-FFF2-40B4-BE49-F238E27FC236}">
                <a16:creationId xmlns:a16="http://schemas.microsoft.com/office/drawing/2014/main" id="{67328A27-2738-EB51-6D0A-5FD665D3FB17}"/>
              </a:ext>
            </a:extLst>
          </p:cNvPr>
          <p:cNvPicPr>
            <a:picLocks noChangeAspect="1"/>
          </p:cNvPicPr>
          <p:nvPr/>
        </p:nvPicPr>
        <p:blipFill>
          <a:blip r:embed="rId3"/>
          <a:stretch>
            <a:fillRect/>
          </a:stretch>
        </p:blipFill>
        <p:spPr>
          <a:xfrm>
            <a:off x="2419349" y="1620594"/>
            <a:ext cx="3638549" cy="2641163"/>
          </a:xfrm>
          <a:prstGeom prst="rect">
            <a:avLst/>
          </a:prstGeom>
        </p:spPr>
      </p:pic>
      <p:sp>
        <p:nvSpPr>
          <p:cNvPr id="21" name="文本框 20">
            <a:extLst>
              <a:ext uri="{FF2B5EF4-FFF2-40B4-BE49-F238E27FC236}">
                <a16:creationId xmlns:a16="http://schemas.microsoft.com/office/drawing/2014/main" id="{C284A082-3F7C-3850-3477-38766F1126D5}"/>
              </a:ext>
            </a:extLst>
          </p:cNvPr>
          <p:cNvSpPr txBox="1"/>
          <p:nvPr/>
        </p:nvSpPr>
        <p:spPr>
          <a:xfrm>
            <a:off x="840921" y="4132173"/>
            <a:ext cx="6221184" cy="460382"/>
          </a:xfrm>
          <a:prstGeom prst="rect">
            <a:avLst/>
          </a:prstGeom>
          <a:noFill/>
        </p:spPr>
        <p:txBody>
          <a:bodyPr wrap="square">
            <a:spAutoFit/>
          </a:bodyPr>
          <a:lstStyle/>
          <a:p>
            <a:pPr indent="304800"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3-15</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6070285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等腰三角形 10">
            <a:extLst>
              <a:ext uri="{FF2B5EF4-FFF2-40B4-BE49-F238E27FC236}">
                <a16:creationId xmlns:a16="http://schemas.microsoft.com/office/drawing/2014/main" id="{39213E4E-F2F5-14C1-4A74-D9BD535E1BAA}"/>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09D40B3D-2BF3-EF40-9E41-1734BFC13EA7}"/>
              </a:ext>
            </a:extLst>
          </p:cNvPr>
          <p:cNvSpPr/>
          <p:nvPr/>
        </p:nvSpPr>
        <p:spPr>
          <a:xfrm>
            <a:off x="2471502" y="311413"/>
            <a:ext cx="9144101" cy="2298093"/>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素材位置 </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实例文件</a:t>
            </a:r>
            <a:r>
              <a:rPr lang="en-US" altLang="zh-CN" sz="20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&gt;CH03&gt;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课堂案例——字符动画</a:t>
            </a:r>
            <a:r>
              <a:rPr lang="en-US" altLang="zh-CN" sz="20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&gt;</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素材</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20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实例位置</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实例文件</a:t>
            </a:r>
            <a:r>
              <a:rPr lang="en-US" altLang="zh-CN" sz="20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&gt;CHO3&gt;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课堂案例——字符动画</a:t>
            </a:r>
            <a:r>
              <a:rPr lang="en-US" altLang="zh-CN" sz="20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t>
            </a:r>
            <a:r>
              <a:rPr lang="en-US" altLang="zh-CN" sz="2000" kern="100" dirty="0" err="1">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aep</a:t>
            </a:r>
            <a:r>
              <a:rPr lang="en-US" altLang="zh-CN" sz="20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20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案例描述</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图层的基本属性是非常重要的，很多动画和特效都依靠这些属性可以做出很多动画特效，本案例中，通过文本图层的基本属性调整，做出字符旋转、平移等动画，本案例的制作效果如图</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3-16</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0" name="组合 19">
            <a:extLst>
              <a:ext uri="{FF2B5EF4-FFF2-40B4-BE49-F238E27FC236}">
                <a16:creationId xmlns:a16="http://schemas.microsoft.com/office/drawing/2014/main" id="{C6745F12-419C-5A18-20B7-43C3A717AEFB}"/>
              </a:ext>
            </a:extLst>
          </p:cNvPr>
          <p:cNvGrpSpPr/>
          <p:nvPr/>
        </p:nvGrpSpPr>
        <p:grpSpPr>
          <a:xfrm>
            <a:off x="30389" y="1064025"/>
            <a:ext cx="2165030" cy="918222"/>
            <a:chOff x="50707" y="1481511"/>
            <a:chExt cx="2165030" cy="918222"/>
          </a:xfrm>
        </p:grpSpPr>
        <p:sp>
          <p:nvSpPr>
            <p:cNvPr id="21" name="矩形: 圆角 20">
              <a:extLst>
                <a:ext uri="{FF2B5EF4-FFF2-40B4-BE49-F238E27FC236}">
                  <a16:creationId xmlns:a16="http://schemas.microsoft.com/office/drawing/2014/main" id="{3F0686ED-85B5-CABD-2986-6CD30A1DD982}"/>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1FEBFD7F-FEE6-672D-E0C1-431336C58C6A}"/>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 —</a:t>
              </a:r>
              <a:r>
                <a:rPr lang="zh-CN" altLang="en-US" sz="2400" b="1" dirty="0">
                  <a:solidFill>
                    <a:schemeClr val="bg1"/>
                  </a:solidFill>
                </a:rPr>
                <a:t>字符动画</a:t>
              </a:r>
            </a:p>
          </p:txBody>
        </p:sp>
      </p:grpSp>
      <p:sp>
        <p:nvSpPr>
          <p:cNvPr id="24" name="文本框 23">
            <a:extLst>
              <a:ext uri="{FF2B5EF4-FFF2-40B4-BE49-F238E27FC236}">
                <a16:creationId xmlns:a16="http://schemas.microsoft.com/office/drawing/2014/main" id="{6A7BE951-3574-342F-9110-19A3D3E2834A}"/>
              </a:ext>
            </a:extLst>
          </p:cNvPr>
          <p:cNvSpPr txBox="1"/>
          <p:nvPr/>
        </p:nvSpPr>
        <p:spPr>
          <a:xfrm>
            <a:off x="2504160" y="2674822"/>
            <a:ext cx="6098720" cy="460382"/>
          </a:xfrm>
          <a:prstGeom prst="rect">
            <a:avLst/>
          </a:prstGeom>
          <a:noFill/>
        </p:spPr>
        <p:txBody>
          <a:bodyPr wrap="square">
            <a:spAutoFit/>
          </a:bodyPr>
          <a:lstStyle/>
          <a:p>
            <a:pPr algn="just">
              <a:lnSpc>
                <a:spcPct val="150000"/>
              </a:lnSpc>
            </a:pPr>
            <a:r>
              <a:rPr lang="zh-CN" altLang="zh-CN" sz="1800" b="1" kern="100" dirty="0">
                <a:effectLst/>
                <a:latin typeface="Calibri" panose="020F0502020204030204" pitchFamily="34" charset="0"/>
                <a:ea typeface="宋体" panose="02010600030101010101" pitchFamily="2" charset="-122"/>
                <a:cs typeface="宋体" panose="02010600030101010101" pitchFamily="2" charset="-122"/>
              </a:rPr>
              <a:t>难易指数</a:t>
            </a: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5" name="图片 24" descr="图3-22">
            <a:extLst>
              <a:ext uri="{FF2B5EF4-FFF2-40B4-BE49-F238E27FC236}">
                <a16:creationId xmlns:a16="http://schemas.microsoft.com/office/drawing/2014/main" id="{86D138E8-3C90-A5EE-85B3-6BA37E68A83A}"/>
              </a:ext>
            </a:extLst>
          </p:cNvPr>
          <p:cNvPicPr>
            <a:picLocks noChangeAspect="1"/>
          </p:cNvPicPr>
          <p:nvPr/>
        </p:nvPicPr>
        <p:blipFill>
          <a:blip r:embed="rId3"/>
          <a:stretch>
            <a:fillRect/>
          </a:stretch>
        </p:blipFill>
        <p:spPr>
          <a:xfrm>
            <a:off x="2609076" y="3180070"/>
            <a:ext cx="6098720" cy="3445515"/>
          </a:xfrm>
          <a:prstGeom prst="rect">
            <a:avLst/>
          </a:prstGeom>
        </p:spPr>
      </p:pic>
      <p:sp>
        <p:nvSpPr>
          <p:cNvPr id="27" name="文本框 26">
            <a:extLst>
              <a:ext uri="{FF2B5EF4-FFF2-40B4-BE49-F238E27FC236}">
                <a16:creationId xmlns:a16="http://schemas.microsoft.com/office/drawing/2014/main" id="{6B163897-2DE8-EBF4-B194-D94063612B72}"/>
              </a:ext>
            </a:extLst>
          </p:cNvPr>
          <p:cNvSpPr txBox="1"/>
          <p:nvPr/>
        </p:nvSpPr>
        <p:spPr>
          <a:xfrm>
            <a:off x="5841547" y="6210069"/>
            <a:ext cx="6098720" cy="460382"/>
          </a:xfrm>
          <a:prstGeom prst="rect">
            <a:avLst/>
          </a:prstGeom>
          <a:noFill/>
        </p:spPr>
        <p:txBody>
          <a:bodyPr wrap="square">
            <a:spAutoFit/>
          </a:bodyPr>
          <a:lstStyle/>
          <a:p>
            <a:pPr indent="304800"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3-16</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1518397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等腰三角形 10">
            <a:extLst>
              <a:ext uri="{FF2B5EF4-FFF2-40B4-BE49-F238E27FC236}">
                <a16:creationId xmlns:a16="http://schemas.microsoft.com/office/drawing/2014/main" id="{7579F171-2F72-8A9D-7348-F59745D178BA}"/>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67B14EF9-DB4F-B0F4-0B23-FFA4F3254865}"/>
              </a:ext>
            </a:extLst>
          </p:cNvPr>
          <p:cNvSpPr/>
          <p:nvPr/>
        </p:nvSpPr>
        <p:spPr>
          <a:xfrm>
            <a:off x="2467018" y="917064"/>
            <a:ext cx="9060953" cy="1667075"/>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kern="100" dirty="0">
                <a:solidFill>
                  <a:schemeClr val="tx1"/>
                </a:solidFill>
                <a:effectLst/>
                <a:latin typeface="Calibri" panose="020F0502020204030204" pitchFamily="34" charset="0"/>
                <a:ea typeface="宋体" panose="02010600030101010101" pitchFamily="2" charset="-122"/>
                <a:cs typeface="宋体" panose="02010600030101010101" pitchFamily="2" charset="-122"/>
              </a:rPr>
              <a:t>步骤</a:t>
            </a:r>
            <a:r>
              <a:rPr lang="en-US" altLang="zh-CN" sz="2000" kern="100" dirty="0">
                <a:solidFill>
                  <a:schemeClr val="tx1"/>
                </a:solidFill>
                <a:effectLst/>
                <a:latin typeface="Calibri" panose="020F0502020204030204" pitchFamily="34" charset="0"/>
                <a:ea typeface="宋体" panose="02010600030101010101" pitchFamily="2" charset="-122"/>
                <a:cs typeface="宋体" panose="02010600030101010101" pitchFamily="2" charset="-122"/>
              </a:rPr>
              <a:t>01</a:t>
            </a:r>
            <a:r>
              <a:rPr lang="zh-CN" altLang="zh-CN" sz="20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2000" kern="100" dirty="0">
                <a:solidFill>
                  <a:schemeClr val="tx1"/>
                </a:solidFill>
                <a:effectLst/>
                <a:latin typeface="Calibri" panose="020F0502020204030204" pitchFamily="34" charset="0"/>
                <a:ea typeface="宋体" panose="02010600030101010101" pitchFamily="2" charset="-122"/>
                <a:cs typeface="宋体" panose="02010600030101010101" pitchFamily="2" charset="-122"/>
              </a:rPr>
              <a:t>启动</a:t>
            </a:r>
            <a:r>
              <a:rPr lang="en-US" altLang="zh-CN" sz="2000" kern="100" dirty="0">
                <a:solidFill>
                  <a:schemeClr val="tx1"/>
                </a:solidFill>
                <a:effectLst/>
                <a:latin typeface="Calibri" panose="020F0502020204030204" pitchFamily="34" charset="0"/>
                <a:ea typeface="宋体" panose="02010600030101010101" pitchFamily="2" charset="-122"/>
                <a:cs typeface="Calibri" panose="020F0502020204030204" pitchFamily="34" charset="0"/>
              </a:rPr>
              <a:t>After Effects</a:t>
            </a:r>
            <a:r>
              <a:rPr lang="zh-CN" altLang="zh-CN" sz="2000" kern="100" dirty="0">
                <a:solidFill>
                  <a:schemeClr val="tx1"/>
                </a:solidFill>
                <a:effectLst/>
                <a:latin typeface="Calibri" panose="020F0502020204030204" pitchFamily="34" charset="0"/>
                <a:ea typeface="宋体" panose="02010600030101010101" pitchFamily="2" charset="-122"/>
                <a:cs typeface="Calibri" panose="020F0502020204030204" pitchFamily="34" charset="0"/>
              </a:rPr>
              <a:t>，</a:t>
            </a:r>
            <a:r>
              <a:rPr lang="zh-CN" altLang="zh-CN" sz="2000" kern="100" dirty="0">
                <a:solidFill>
                  <a:schemeClr val="tx1"/>
                </a:solidFill>
                <a:effectLst/>
                <a:latin typeface="Calibri" panose="020F0502020204030204" pitchFamily="34" charset="0"/>
                <a:ea typeface="宋体" panose="02010600030101010101" pitchFamily="2" charset="-122"/>
                <a:cs typeface="宋体" panose="02010600030101010101" pitchFamily="2" charset="-122"/>
              </a:rPr>
              <a:t>然后导入学习资源中的“实例文件</a:t>
            </a:r>
            <a:r>
              <a:rPr lang="en-US" altLang="zh-CN" sz="2000" kern="100" dirty="0">
                <a:solidFill>
                  <a:schemeClr val="tx1"/>
                </a:solidFill>
                <a:effectLst/>
                <a:latin typeface="Calibri" panose="020F0502020204030204" pitchFamily="34" charset="0"/>
                <a:ea typeface="宋体" panose="02010600030101010101" pitchFamily="2" charset="-122"/>
                <a:cs typeface="Calibri" panose="020F0502020204030204" pitchFamily="34" charset="0"/>
              </a:rPr>
              <a:t>&gt;CH03&gt;</a:t>
            </a:r>
            <a:r>
              <a:rPr lang="zh-CN" altLang="zh-CN" sz="2000" kern="100" dirty="0">
                <a:solidFill>
                  <a:schemeClr val="tx1"/>
                </a:solidFill>
                <a:effectLst/>
                <a:latin typeface="Calibri" panose="020F0502020204030204" pitchFamily="34" charset="0"/>
                <a:ea typeface="宋体" panose="02010600030101010101" pitchFamily="2" charset="-122"/>
                <a:cs typeface="宋体" panose="02010600030101010101" pitchFamily="2" charset="-122"/>
              </a:rPr>
              <a:t>课堂案例——字符动画</a:t>
            </a:r>
            <a:r>
              <a:rPr lang="en-US" altLang="zh-CN" sz="2000" kern="100" dirty="0">
                <a:solidFill>
                  <a:schemeClr val="tx1"/>
                </a:solidFill>
                <a:effectLst/>
                <a:latin typeface="Calibri" panose="020F0502020204030204" pitchFamily="34" charset="0"/>
                <a:ea typeface="宋体" panose="02010600030101010101" pitchFamily="2" charset="-122"/>
                <a:cs typeface="宋体" panose="02010600030101010101" pitchFamily="2" charset="-122"/>
              </a:rPr>
              <a:t>.</a:t>
            </a:r>
            <a:r>
              <a:rPr lang="en-US" altLang="zh-CN" sz="2000" kern="100" dirty="0" err="1">
                <a:solidFill>
                  <a:schemeClr val="tx1"/>
                </a:solidFill>
                <a:effectLst/>
                <a:latin typeface="Calibri" panose="020F0502020204030204" pitchFamily="34" charset="0"/>
                <a:ea typeface="宋体" panose="02010600030101010101" pitchFamily="2" charset="-122"/>
                <a:cs typeface="Calibri" panose="020F0502020204030204" pitchFamily="34" charset="0"/>
              </a:rPr>
              <a:t>aep</a:t>
            </a:r>
            <a:r>
              <a:rPr lang="zh-CN" altLang="zh-CN" sz="2000" kern="100" dirty="0">
                <a:solidFill>
                  <a:schemeClr val="tx1"/>
                </a:solidFill>
                <a:effectLst/>
                <a:latin typeface="Calibri" panose="020F0502020204030204" pitchFamily="34" charset="0"/>
                <a:ea typeface="宋体" panose="02010600030101010101" pitchFamily="2" charset="-122"/>
                <a:cs typeface="宋体" panose="02010600030101010101" pitchFamily="2" charset="-122"/>
              </a:rPr>
              <a:t>”文件</a:t>
            </a:r>
            <a:r>
              <a:rPr lang="en-US" altLang="zh-CN" sz="2000" kern="100" dirty="0">
                <a:solidFill>
                  <a:schemeClr val="tx1"/>
                </a:solidFill>
                <a:effectLst/>
                <a:latin typeface="Calibri" panose="020F0502020204030204" pitchFamily="34" charset="0"/>
                <a:ea typeface="宋体" panose="02010600030101010101" pitchFamily="2" charset="-122"/>
                <a:cs typeface="宋体" panose="02010600030101010101" pitchFamily="2" charset="-122"/>
              </a:rPr>
              <a:t>,</a:t>
            </a:r>
            <a:r>
              <a:rPr lang="zh-CN" altLang="zh-CN" sz="2000" kern="100" dirty="0">
                <a:solidFill>
                  <a:schemeClr val="tx1"/>
                </a:solidFill>
                <a:effectLst/>
                <a:latin typeface="Calibri" panose="020F0502020204030204" pitchFamily="34" charset="0"/>
                <a:ea typeface="宋体" panose="02010600030101010101" pitchFamily="2" charset="-122"/>
                <a:cs typeface="宋体" panose="02010600030101010101" pitchFamily="2" charset="-122"/>
              </a:rPr>
              <a:t>接着在“项目”面板中双击“字符”加载该合成，如图</a:t>
            </a:r>
            <a:r>
              <a:rPr lang="en-US" altLang="zh-CN" sz="2000" kern="100" dirty="0">
                <a:solidFill>
                  <a:schemeClr val="tx1"/>
                </a:solidFill>
                <a:effectLst/>
                <a:latin typeface="Calibri" panose="020F0502020204030204" pitchFamily="34" charset="0"/>
                <a:ea typeface="宋体" panose="02010600030101010101" pitchFamily="2" charset="-122"/>
                <a:cs typeface="宋体" panose="02010600030101010101" pitchFamily="2" charset="-122"/>
              </a:rPr>
              <a:t>3-17</a:t>
            </a:r>
            <a:r>
              <a:rPr lang="zh-CN" altLang="zh-CN" sz="2000" kern="100" dirty="0">
                <a:solidFill>
                  <a:schemeClr val="tx1"/>
                </a:solidFill>
                <a:effectLst/>
                <a:latin typeface="Calibri" panose="020F0502020204030204" pitchFamily="34" charset="0"/>
                <a:ea typeface="宋体" panose="02010600030101010101" pitchFamily="2" charset="-122"/>
                <a:cs typeface="宋体" panose="02010600030101010101" pitchFamily="2" charset="-122"/>
              </a:rPr>
              <a:t>所示。</a:t>
            </a:r>
            <a:endParaRPr lang="zh-CN" altLang="zh-CN" sz="20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p:txBody>
      </p:sp>
      <p:grpSp>
        <p:nvGrpSpPr>
          <p:cNvPr id="20" name="组合 19">
            <a:extLst>
              <a:ext uri="{FF2B5EF4-FFF2-40B4-BE49-F238E27FC236}">
                <a16:creationId xmlns:a16="http://schemas.microsoft.com/office/drawing/2014/main" id="{4E324C5C-7709-BFD8-4BC7-54B55F7A0FAC}"/>
              </a:ext>
            </a:extLst>
          </p:cNvPr>
          <p:cNvGrpSpPr/>
          <p:nvPr/>
        </p:nvGrpSpPr>
        <p:grpSpPr>
          <a:xfrm>
            <a:off x="30389" y="1064025"/>
            <a:ext cx="2165030" cy="918222"/>
            <a:chOff x="50707" y="1481511"/>
            <a:chExt cx="2165030" cy="918222"/>
          </a:xfrm>
        </p:grpSpPr>
        <p:sp>
          <p:nvSpPr>
            <p:cNvPr id="21" name="矩形: 圆角 20">
              <a:extLst>
                <a:ext uri="{FF2B5EF4-FFF2-40B4-BE49-F238E27FC236}">
                  <a16:creationId xmlns:a16="http://schemas.microsoft.com/office/drawing/2014/main" id="{9777C2D9-62DC-9449-B4CB-80DF46554FB1}"/>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0518EDBE-92D9-E5B0-369D-882A1DE40BD8}"/>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 —</a:t>
              </a:r>
              <a:r>
                <a:rPr lang="zh-CN" altLang="en-US" sz="2400" b="1" dirty="0">
                  <a:solidFill>
                    <a:schemeClr val="bg1"/>
                  </a:solidFill>
                </a:rPr>
                <a:t>字符动画</a:t>
              </a:r>
            </a:p>
          </p:txBody>
        </p:sp>
      </p:grpSp>
      <p:sp>
        <p:nvSpPr>
          <p:cNvPr id="23" name="文本框 22">
            <a:extLst>
              <a:ext uri="{FF2B5EF4-FFF2-40B4-BE49-F238E27FC236}">
                <a16:creationId xmlns:a16="http://schemas.microsoft.com/office/drawing/2014/main" id="{83250F8F-53E6-1D16-0A55-232EFEFA9607}"/>
              </a:ext>
            </a:extLst>
          </p:cNvPr>
          <p:cNvSpPr txBox="1"/>
          <p:nvPr/>
        </p:nvSpPr>
        <p:spPr>
          <a:xfrm>
            <a:off x="2954199" y="395094"/>
            <a:ext cx="1980029" cy="523220"/>
          </a:xfrm>
          <a:prstGeom prst="rect">
            <a:avLst/>
          </a:prstGeom>
          <a:noFill/>
        </p:spPr>
        <p:txBody>
          <a:bodyPr wrap="none" rtlCol="0">
            <a:spAutoFit/>
          </a:bodyPr>
          <a:lstStyle/>
          <a:p>
            <a:r>
              <a:rPr lang="zh-CN" altLang="en-US" sz="2800" b="1" dirty="0">
                <a:solidFill>
                  <a:schemeClr val="accent1"/>
                </a:solidFill>
              </a:rPr>
              <a:t>任务实施：</a:t>
            </a:r>
          </a:p>
        </p:txBody>
      </p:sp>
      <p:pic>
        <p:nvPicPr>
          <p:cNvPr id="24" name="图片 23" descr="图3-16">
            <a:extLst>
              <a:ext uri="{FF2B5EF4-FFF2-40B4-BE49-F238E27FC236}">
                <a16:creationId xmlns:a16="http://schemas.microsoft.com/office/drawing/2014/main" id="{05216916-A9F8-2CE3-C20A-361F6425C64C}"/>
              </a:ext>
            </a:extLst>
          </p:cNvPr>
          <p:cNvPicPr>
            <a:picLocks noChangeAspect="1"/>
          </p:cNvPicPr>
          <p:nvPr/>
        </p:nvPicPr>
        <p:blipFill>
          <a:blip r:embed="rId3"/>
          <a:stretch>
            <a:fillRect/>
          </a:stretch>
        </p:blipFill>
        <p:spPr>
          <a:xfrm>
            <a:off x="2502675" y="2775855"/>
            <a:ext cx="6053496" cy="3841354"/>
          </a:xfrm>
          <a:prstGeom prst="rect">
            <a:avLst/>
          </a:prstGeom>
        </p:spPr>
      </p:pic>
      <p:sp>
        <p:nvSpPr>
          <p:cNvPr id="26" name="文本框 25">
            <a:extLst>
              <a:ext uri="{FF2B5EF4-FFF2-40B4-BE49-F238E27FC236}">
                <a16:creationId xmlns:a16="http://schemas.microsoft.com/office/drawing/2014/main" id="{C996D1FF-F563-D82C-2239-4ADE23553F42}"/>
              </a:ext>
            </a:extLst>
          </p:cNvPr>
          <p:cNvSpPr txBox="1"/>
          <p:nvPr/>
        </p:nvSpPr>
        <p:spPr>
          <a:xfrm>
            <a:off x="5776233" y="6127851"/>
            <a:ext cx="6098720" cy="460382"/>
          </a:xfrm>
          <a:prstGeom prst="rect">
            <a:avLst/>
          </a:prstGeom>
          <a:noFill/>
        </p:spPr>
        <p:txBody>
          <a:bodyPr wrap="square">
            <a:spAutoFit/>
          </a:bodyPr>
          <a:lstStyle/>
          <a:p>
            <a:pPr indent="304800"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3-17</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532597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等腰三角形 21">
            <a:extLst>
              <a:ext uri="{FF2B5EF4-FFF2-40B4-BE49-F238E27FC236}">
                <a16:creationId xmlns:a16="http://schemas.microsoft.com/office/drawing/2014/main" id="{1AC0490A-1A0B-1BCA-5CE3-1CCF19D8008B}"/>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a:extLst>
              <a:ext uri="{FF2B5EF4-FFF2-40B4-BE49-F238E27FC236}">
                <a16:creationId xmlns:a16="http://schemas.microsoft.com/office/drawing/2014/main" id="{AFA27AB7-13FE-C0F9-AA2F-D97C9CE0B728}"/>
              </a:ext>
            </a:extLst>
          </p:cNvPr>
          <p:cNvSpPr/>
          <p:nvPr/>
        </p:nvSpPr>
        <p:spPr>
          <a:xfrm>
            <a:off x="2467019" y="917064"/>
            <a:ext cx="8913996" cy="1295743"/>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02</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：在“时间轴”面板中创建纯色灰色图层，命名为“背景”，选中该图层，双击工具栏中“椭圆工具”，就可以在“背景”图层上面创建一个椭圆的蒙版，调整图层中“蒙版羽化”数值为（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500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500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），效果如图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3-18</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4" name="组合 23">
            <a:extLst>
              <a:ext uri="{FF2B5EF4-FFF2-40B4-BE49-F238E27FC236}">
                <a16:creationId xmlns:a16="http://schemas.microsoft.com/office/drawing/2014/main" id="{147AFA5C-64CD-5C4F-D268-FE3A5BE34D55}"/>
              </a:ext>
            </a:extLst>
          </p:cNvPr>
          <p:cNvGrpSpPr/>
          <p:nvPr/>
        </p:nvGrpSpPr>
        <p:grpSpPr>
          <a:xfrm>
            <a:off x="30389" y="1064025"/>
            <a:ext cx="2165030" cy="918222"/>
            <a:chOff x="50707" y="1481511"/>
            <a:chExt cx="2165030" cy="918222"/>
          </a:xfrm>
        </p:grpSpPr>
        <p:sp>
          <p:nvSpPr>
            <p:cNvPr id="25" name="矩形: 圆角 24">
              <a:extLst>
                <a:ext uri="{FF2B5EF4-FFF2-40B4-BE49-F238E27FC236}">
                  <a16:creationId xmlns:a16="http://schemas.microsoft.com/office/drawing/2014/main" id="{45D199D6-FA35-2651-5F0D-31647DCDFAC2}"/>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FAED776C-F9CA-D8AC-5CA2-EC266C112E6F}"/>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 —</a:t>
              </a:r>
              <a:r>
                <a:rPr lang="zh-CN" altLang="en-US" sz="2400" b="1" dirty="0">
                  <a:solidFill>
                    <a:schemeClr val="bg1"/>
                  </a:solidFill>
                </a:rPr>
                <a:t>字符动画</a:t>
              </a:r>
            </a:p>
          </p:txBody>
        </p:sp>
      </p:grpSp>
      <p:sp>
        <p:nvSpPr>
          <p:cNvPr id="27" name="文本框 26">
            <a:extLst>
              <a:ext uri="{FF2B5EF4-FFF2-40B4-BE49-F238E27FC236}">
                <a16:creationId xmlns:a16="http://schemas.microsoft.com/office/drawing/2014/main" id="{7AB7598D-F70F-EAC2-EF01-35E375BDEE01}"/>
              </a:ext>
            </a:extLst>
          </p:cNvPr>
          <p:cNvSpPr txBox="1"/>
          <p:nvPr/>
        </p:nvSpPr>
        <p:spPr>
          <a:xfrm>
            <a:off x="2954199" y="395094"/>
            <a:ext cx="1980029" cy="523220"/>
          </a:xfrm>
          <a:prstGeom prst="rect">
            <a:avLst/>
          </a:prstGeom>
          <a:noFill/>
        </p:spPr>
        <p:txBody>
          <a:bodyPr wrap="none" rtlCol="0">
            <a:spAutoFit/>
          </a:bodyPr>
          <a:lstStyle/>
          <a:p>
            <a:r>
              <a:rPr lang="zh-CN" altLang="en-US" sz="2800" b="1" dirty="0">
                <a:solidFill>
                  <a:schemeClr val="accent1"/>
                </a:solidFill>
              </a:rPr>
              <a:t>任务实施：</a:t>
            </a:r>
          </a:p>
        </p:txBody>
      </p:sp>
      <p:pic>
        <p:nvPicPr>
          <p:cNvPr id="28" name="图片 27" descr="图3-18">
            <a:extLst>
              <a:ext uri="{FF2B5EF4-FFF2-40B4-BE49-F238E27FC236}">
                <a16:creationId xmlns:a16="http://schemas.microsoft.com/office/drawing/2014/main" id="{3C9A0C72-0C69-046C-D9CE-A1C8AC36C05E}"/>
              </a:ext>
            </a:extLst>
          </p:cNvPr>
          <p:cNvPicPr>
            <a:picLocks noChangeAspect="1"/>
          </p:cNvPicPr>
          <p:nvPr/>
        </p:nvPicPr>
        <p:blipFill>
          <a:blip r:embed="rId3"/>
          <a:stretch>
            <a:fillRect/>
          </a:stretch>
        </p:blipFill>
        <p:spPr>
          <a:xfrm>
            <a:off x="2662257" y="2379747"/>
            <a:ext cx="3967145" cy="2209549"/>
          </a:xfrm>
          <a:prstGeom prst="rect">
            <a:avLst/>
          </a:prstGeom>
        </p:spPr>
      </p:pic>
      <p:sp>
        <p:nvSpPr>
          <p:cNvPr id="30" name="文本框 29">
            <a:extLst>
              <a:ext uri="{FF2B5EF4-FFF2-40B4-BE49-F238E27FC236}">
                <a16:creationId xmlns:a16="http://schemas.microsoft.com/office/drawing/2014/main" id="{FF99462B-45B1-F8F3-EADA-D841AB722FCB}"/>
              </a:ext>
            </a:extLst>
          </p:cNvPr>
          <p:cNvSpPr txBox="1"/>
          <p:nvPr/>
        </p:nvSpPr>
        <p:spPr>
          <a:xfrm>
            <a:off x="1693411" y="4514931"/>
            <a:ext cx="6098720" cy="460382"/>
          </a:xfrm>
          <a:prstGeom prst="rect">
            <a:avLst/>
          </a:prstGeom>
          <a:noFill/>
        </p:spPr>
        <p:txBody>
          <a:bodyPr wrap="square">
            <a:spAutoFit/>
          </a:bodyPr>
          <a:lstStyle/>
          <a:p>
            <a:pPr indent="304800" algn="ctr">
              <a:lnSpc>
                <a:spcPct val="150000"/>
              </a:lnSpc>
            </a:pPr>
            <a:r>
              <a:rPr lang="zh-CN" altLang="zh-CN" sz="1800" kern="10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a:effectLst/>
                <a:latin typeface="Calibri" panose="020F0502020204030204" pitchFamily="34" charset="0"/>
                <a:ea typeface="宋体" panose="02010600030101010101" pitchFamily="2" charset="-122"/>
                <a:cs typeface="宋体" panose="02010600030101010101" pitchFamily="2" charset="-122"/>
              </a:rPr>
              <a:t>3-18</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1" name="矩形: 圆角 30">
            <a:extLst>
              <a:ext uri="{FF2B5EF4-FFF2-40B4-BE49-F238E27FC236}">
                <a16:creationId xmlns:a16="http://schemas.microsoft.com/office/drawing/2014/main" id="{E3FDF679-3B72-269A-B44D-5D03CDA55350}"/>
              </a:ext>
            </a:extLst>
          </p:cNvPr>
          <p:cNvSpPr/>
          <p:nvPr/>
        </p:nvSpPr>
        <p:spPr>
          <a:xfrm>
            <a:off x="2613272" y="5154516"/>
            <a:ext cx="8913996" cy="1295743"/>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03</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在“时间轴”面板中，点击右键，新建文本图层，命名为“字符”，输入“</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After Effects</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字符颜色调整为白色，字符大小调整为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150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像素，如图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3-19</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32" name="图片 31" descr="图3-19">
            <a:extLst>
              <a:ext uri="{FF2B5EF4-FFF2-40B4-BE49-F238E27FC236}">
                <a16:creationId xmlns:a16="http://schemas.microsoft.com/office/drawing/2014/main" id="{35CB4C8C-4349-F38F-2166-01C95E82D0C2}"/>
              </a:ext>
            </a:extLst>
          </p:cNvPr>
          <p:cNvPicPr>
            <a:picLocks noChangeAspect="1"/>
          </p:cNvPicPr>
          <p:nvPr/>
        </p:nvPicPr>
        <p:blipFill>
          <a:blip r:embed="rId4"/>
          <a:stretch>
            <a:fillRect/>
          </a:stretch>
        </p:blipFill>
        <p:spPr>
          <a:xfrm>
            <a:off x="7033537" y="2379748"/>
            <a:ext cx="3967145" cy="2212286"/>
          </a:xfrm>
          <a:prstGeom prst="rect">
            <a:avLst/>
          </a:prstGeom>
        </p:spPr>
      </p:pic>
      <p:sp>
        <p:nvSpPr>
          <p:cNvPr id="34" name="文本框 33">
            <a:extLst>
              <a:ext uri="{FF2B5EF4-FFF2-40B4-BE49-F238E27FC236}">
                <a16:creationId xmlns:a16="http://schemas.microsoft.com/office/drawing/2014/main" id="{121CF09E-9506-A386-83A6-04F81CFA72C8}"/>
              </a:ext>
            </a:extLst>
          </p:cNvPr>
          <p:cNvSpPr txBox="1"/>
          <p:nvPr/>
        </p:nvSpPr>
        <p:spPr>
          <a:xfrm>
            <a:off x="5902433" y="4481365"/>
            <a:ext cx="6098720" cy="460382"/>
          </a:xfrm>
          <a:prstGeom prst="rect">
            <a:avLst/>
          </a:prstGeom>
          <a:noFill/>
        </p:spPr>
        <p:txBody>
          <a:bodyPr wrap="square">
            <a:spAutoFit/>
          </a:bodyPr>
          <a:lstStyle/>
          <a:p>
            <a:pPr indent="304800"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3-19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193197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等腰三角形 4">
            <a:extLst>
              <a:ext uri="{FF2B5EF4-FFF2-40B4-BE49-F238E27FC236}">
                <a16:creationId xmlns:a16="http://schemas.microsoft.com/office/drawing/2014/main" id="{904A447A-FA93-BB41-C71B-57958B09856E}"/>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BC662EB0-A917-ECC6-BCC5-8E6D8A04FFE7}"/>
              </a:ext>
            </a:extLst>
          </p:cNvPr>
          <p:cNvSpPr/>
          <p:nvPr/>
        </p:nvSpPr>
        <p:spPr>
          <a:xfrm>
            <a:off x="2467019" y="917064"/>
            <a:ext cx="8913996" cy="1295743"/>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04</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选择“字符”图层，按</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P</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键显示其“位置”属性</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然后在第</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帧处设置“位置”属性为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(-1200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580)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并激活关键帧记录器，在第</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秒</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帧处设置“位置”属性为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(375</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580)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并激活运动模糊按钮，使字符动画带有模糊效果，如图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3-20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3-21</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8" name="组合 7">
            <a:extLst>
              <a:ext uri="{FF2B5EF4-FFF2-40B4-BE49-F238E27FC236}">
                <a16:creationId xmlns:a16="http://schemas.microsoft.com/office/drawing/2014/main" id="{E4330D90-B2D6-936E-A27F-4F1DA37D252C}"/>
              </a:ext>
            </a:extLst>
          </p:cNvPr>
          <p:cNvGrpSpPr/>
          <p:nvPr/>
        </p:nvGrpSpPr>
        <p:grpSpPr>
          <a:xfrm>
            <a:off x="30389" y="1064025"/>
            <a:ext cx="2165030" cy="918222"/>
            <a:chOff x="50707" y="1481511"/>
            <a:chExt cx="2165030" cy="918222"/>
          </a:xfrm>
        </p:grpSpPr>
        <p:sp>
          <p:nvSpPr>
            <p:cNvPr id="9" name="矩形: 圆角 8">
              <a:extLst>
                <a:ext uri="{FF2B5EF4-FFF2-40B4-BE49-F238E27FC236}">
                  <a16:creationId xmlns:a16="http://schemas.microsoft.com/office/drawing/2014/main" id="{A2923C69-16A6-6BC5-7EBB-66CFB5873C28}"/>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D68F47EB-50DC-911E-4173-63820A56282F}"/>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 —</a:t>
              </a:r>
              <a:r>
                <a:rPr lang="zh-CN" altLang="en-US" sz="2400" b="1" dirty="0">
                  <a:solidFill>
                    <a:schemeClr val="bg1"/>
                  </a:solidFill>
                </a:rPr>
                <a:t>字符动画</a:t>
              </a:r>
            </a:p>
          </p:txBody>
        </p:sp>
      </p:grpSp>
      <p:sp>
        <p:nvSpPr>
          <p:cNvPr id="12" name="文本框 11">
            <a:extLst>
              <a:ext uri="{FF2B5EF4-FFF2-40B4-BE49-F238E27FC236}">
                <a16:creationId xmlns:a16="http://schemas.microsoft.com/office/drawing/2014/main" id="{DC712701-0C1A-EA4F-51C7-2D7EDC4E5260}"/>
              </a:ext>
            </a:extLst>
          </p:cNvPr>
          <p:cNvSpPr txBox="1"/>
          <p:nvPr/>
        </p:nvSpPr>
        <p:spPr>
          <a:xfrm>
            <a:off x="2954199" y="395094"/>
            <a:ext cx="1980029" cy="523220"/>
          </a:xfrm>
          <a:prstGeom prst="rect">
            <a:avLst/>
          </a:prstGeom>
          <a:noFill/>
        </p:spPr>
        <p:txBody>
          <a:bodyPr wrap="none" rtlCol="0">
            <a:spAutoFit/>
          </a:bodyPr>
          <a:lstStyle/>
          <a:p>
            <a:r>
              <a:rPr lang="zh-CN" altLang="en-US" sz="2800" b="1" dirty="0">
                <a:solidFill>
                  <a:schemeClr val="accent1"/>
                </a:solidFill>
              </a:rPr>
              <a:t>任务实施：</a:t>
            </a:r>
          </a:p>
        </p:txBody>
      </p:sp>
      <p:pic>
        <p:nvPicPr>
          <p:cNvPr id="20" name="图片 19" descr="图3-20">
            <a:extLst>
              <a:ext uri="{FF2B5EF4-FFF2-40B4-BE49-F238E27FC236}">
                <a16:creationId xmlns:a16="http://schemas.microsoft.com/office/drawing/2014/main" id="{52BD3F3F-B902-74EC-351C-E9A16DD66799}"/>
              </a:ext>
            </a:extLst>
          </p:cNvPr>
          <p:cNvPicPr>
            <a:picLocks noChangeAspect="1"/>
          </p:cNvPicPr>
          <p:nvPr/>
        </p:nvPicPr>
        <p:blipFill>
          <a:blip r:embed="rId3"/>
          <a:stretch>
            <a:fillRect/>
          </a:stretch>
        </p:blipFill>
        <p:spPr>
          <a:xfrm>
            <a:off x="2762252" y="2314575"/>
            <a:ext cx="3695700" cy="1114425"/>
          </a:xfrm>
          <a:prstGeom prst="rect">
            <a:avLst/>
          </a:prstGeom>
        </p:spPr>
      </p:pic>
      <p:pic>
        <p:nvPicPr>
          <p:cNvPr id="21" name="图片 20" descr="图3-21">
            <a:extLst>
              <a:ext uri="{FF2B5EF4-FFF2-40B4-BE49-F238E27FC236}">
                <a16:creationId xmlns:a16="http://schemas.microsoft.com/office/drawing/2014/main" id="{C4868880-6C11-62FA-D420-50A38D71294F}"/>
              </a:ext>
            </a:extLst>
          </p:cNvPr>
          <p:cNvPicPr>
            <a:picLocks noChangeAspect="1"/>
          </p:cNvPicPr>
          <p:nvPr/>
        </p:nvPicPr>
        <p:blipFill>
          <a:blip r:embed="rId4"/>
          <a:stretch>
            <a:fillRect/>
          </a:stretch>
        </p:blipFill>
        <p:spPr>
          <a:xfrm>
            <a:off x="2716668" y="3777343"/>
            <a:ext cx="3819525" cy="965200"/>
          </a:xfrm>
          <a:prstGeom prst="rect">
            <a:avLst/>
          </a:prstGeom>
        </p:spPr>
      </p:pic>
      <p:sp>
        <p:nvSpPr>
          <p:cNvPr id="25" name="文本框 24">
            <a:extLst>
              <a:ext uri="{FF2B5EF4-FFF2-40B4-BE49-F238E27FC236}">
                <a16:creationId xmlns:a16="http://schemas.microsoft.com/office/drawing/2014/main" id="{D3E921B7-8BA8-5522-DE4A-0CF7D07E0B83}"/>
              </a:ext>
            </a:extLst>
          </p:cNvPr>
          <p:cNvSpPr txBox="1"/>
          <p:nvPr/>
        </p:nvSpPr>
        <p:spPr>
          <a:xfrm>
            <a:off x="1309115" y="3298368"/>
            <a:ext cx="6098720" cy="460382"/>
          </a:xfrm>
          <a:prstGeom prst="rect">
            <a:avLst/>
          </a:prstGeom>
          <a:noFill/>
        </p:spPr>
        <p:txBody>
          <a:bodyPr wrap="square">
            <a:spAutoFit/>
          </a:bodyPr>
          <a:lstStyle/>
          <a:p>
            <a:pPr indent="304800"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3-20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7" name="文本框 26">
            <a:extLst>
              <a:ext uri="{FF2B5EF4-FFF2-40B4-BE49-F238E27FC236}">
                <a16:creationId xmlns:a16="http://schemas.microsoft.com/office/drawing/2014/main" id="{8685B00E-4340-0A5D-033B-BE649166954B}"/>
              </a:ext>
            </a:extLst>
          </p:cNvPr>
          <p:cNvSpPr txBox="1"/>
          <p:nvPr/>
        </p:nvSpPr>
        <p:spPr>
          <a:xfrm>
            <a:off x="1309115" y="4761136"/>
            <a:ext cx="6098720" cy="460382"/>
          </a:xfrm>
          <a:prstGeom prst="rect">
            <a:avLst/>
          </a:prstGeom>
          <a:noFill/>
        </p:spPr>
        <p:txBody>
          <a:bodyPr wrap="square">
            <a:spAutoFit/>
          </a:bodyPr>
          <a:lstStyle/>
          <a:p>
            <a:pPr indent="304800"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3-21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8" name="矩形: 圆角 27">
            <a:extLst>
              <a:ext uri="{FF2B5EF4-FFF2-40B4-BE49-F238E27FC236}">
                <a16:creationId xmlns:a16="http://schemas.microsoft.com/office/drawing/2014/main" id="{734FF6D2-8327-68D8-992D-53FE53FF1729}"/>
              </a:ext>
            </a:extLst>
          </p:cNvPr>
          <p:cNvSpPr/>
          <p:nvPr/>
        </p:nvSpPr>
        <p:spPr>
          <a:xfrm>
            <a:off x="6924017" y="2458409"/>
            <a:ext cx="4456998" cy="1070519"/>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05</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按数字键</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预览画面效果，如图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3-22</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9" name="图片 28" descr="图3-22">
            <a:extLst>
              <a:ext uri="{FF2B5EF4-FFF2-40B4-BE49-F238E27FC236}">
                <a16:creationId xmlns:a16="http://schemas.microsoft.com/office/drawing/2014/main" id="{F978D8E7-97D1-5973-49B1-B8A8CBD757D9}"/>
              </a:ext>
            </a:extLst>
          </p:cNvPr>
          <p:cNvPicPr>
            <a:picLocks noChangeAspect="1"/>
          </p:cNvPicPr>
          <p:nvPr/>
        </p:nvPicPr>
        <p:blipFill>
          <a:blip r:embed="rId5"/>
          <a:stretch>
            <a:fillRect/>
          </a:stretch>
        </p:blipFill>
        <p:spPr>
          <a:xfrm>
            <a:off x="6891359" y="3826340"/>
            <a:ext cx="4433792" cy="2504902"/>
          </a:xfrm>
          <a:prstGeom prst="rect">
            <a:avLst/>
          </a:prstGeom>
        </p:spPr>
      </p:pic>
      <p:sp>
        <p:nvSpPr>
          <p:cNvPr id="31" name="文本框 30">
            <a:extLst>
              <a:ext uri="{FF2B5EF4-FFF2-40B4-BE49-F238E27FC236}">
                <a16:creationId xmlns:a16="http://schemas.microsoft.com/office/drawing/2014/main" id="{410F6001-65E1-8365-3400-FD941DE0748F}"/>
              </a:ext>
            </a:extLst>
          </p:cNvPr>
          <p:cNvSpPr txBox="1"/>
          <p:nvPr/>
        </p:nvSpPr>
        <p:spPr>
          <a:xfrm>
            <a:off x="8496114" y="5903517"/>
            <a:ext cx="6098720" cy="460382"/>
          </a:xfrm>
          <a:prstGeom prst="rect">
            <a:avLst/>
          </a:prstGeom>
          <a:noFill/>
        </p:spPr>
        <p:txBody>
          <a:bodyPr wrap="square">
            <a:spAutoFit/>
          </a:bodyPr>
          <a:lstStyle/>
          <a:p>
            <a:pPr indent="304800"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3-22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41173765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等腰三角形 2">
            <a:extLst>
              <a:ext uri="{FF2B5EF4-FFF2-40B4-BE49-F238E27FC236}">
                <a16:creationId xmlns:a16="http://schemas.microsoft.com/office/drawing/2014/main" id="{E2E906BA-5153-C3D5-03CF-D4478A67EA38}"/>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B223C467-B569-E722-C75B-D56E3725AE8D}"/>
              </a:ext>
            </a:extLst>
          </p:cNvPr>
          <p:cNvSpPr/>
          <p:nvPr/>
        </p:nvSpPr>
        <p:spPr>
          <a:xfrm>
            <a:off x="2467018" y="547392"/>
            <a:ext cx="9109938" cy="1826136"/>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“位置”属性主要用来制作图层的位移动画，显示“位置”属性的快捷键为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P</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键。普通二维图层的“位置”属性包括</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X</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轴和</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Y</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轴两个参数，如果激活三维图层按钮，则“位置”属性变为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X</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轴、</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Y</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轴和</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Z</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轴</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个参数，可以在</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Z</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轴增加图层深度，从而改变图层在合成中显示的顺序。</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9" name="组合 8">
            <a:extLst>
              <a:ext uri="{FF2B5EF4-FFF2-40B4-BE49-F238E27FC236}">
                <a16:creationId xmlns:a16="http://schemas.microsoft.com/office/drawing/2014/main" id="{EBADD995-D9EB-4C95-7326-ECCF081823BE}"/>
              </a:ext>
            </a:extLst>
          </p:cNvPr>
          <p:cNvGrpSpPr/>
          <p:nvPr/>
        </p:nvGrpSpPr>
        <p:grpSpPr>
          <a:xfrm>
            <a:off x="30389" y="1064025"/>
            <a:ext cx="2165030" cy="918222"/>
            <a:chOff x="50707" y="1481511"/>
            <a:chExt cx="2165030" cy="918222"/>
          </a:xfrm>
        </p:grpSpPr>
        <p:sp>
          <p:nvSpPr>
            <p:cNvPr id="11" name="矩形: 圆角 10">
              <a:extLst>
                <a:ext uri="{FF2B5EF4-FFF2-40B4-BE49-F238E27FC236}">
                  <a16:creationId xmlns:a16="http://schemas.microsoft.com/office/drawing/2014/main" id="{C73A4FA5-55F9-5536-9E7D-58EBB4839E13}"/>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965959AE-BA9A-E0FA-2E65-9825BDE0C63B}"/>
                </a:ext>
              </a:extLst>
            </p:cNvPr>
            <p:cNvSpPr txBox="1"/>
            <p:nvPr/>
          </p:nvSpPr>
          <p:spPr>
            <a:xfrm>
              <a:off x="50707" y="1697983"/>
              <a:ext cx="2064281" cy="461665"/>
            </a:xfrm>
            <a:prstGeom prst="rect">
              <a:avLst/>
            </a:prstGeom>
            <a:noFill/>
          </p:spPr>
          <p:txBody>
            <a:bodyPr wrap="square" rtlCol="0">
              <a:spAutoFit/>
            </a:bodyPr>
            <a:lstStyle/>
            <a:p>
              <a:pPr algn="ctr"/>
              <a:r>
                <a:rPr lang="zh-CN" altLang="zh-CN" sz="2400" b="1" kern="100" dirty="0">
                  <a:solidFill>
                    <a:schemeClr val="bg1"/>
                  </a:solidFill>
                  <a:effectLst/>
                  <a:latin typeface="Calibri" panose="020F0502020204030204" pitchFamily="34" charset="0"/>
                  <a:ea typeface="宋体" panose="02010600030101010101" pitchFamily="2" charset="-122"/>
                  <a:cs typeface="宋体" panose="02010600030101010101" pitchFamily="2" charset="-122"/>
                </a:rPr>
                <a:t>“位置”属性</a:t>
              </a:r>
              <a:endParaRPr lang="zh-CN" altLang="zh-CN" sz="2400" b="1" kern="100" dirty="0">
                <a:solidFill>
                  <a:schemeClr val="bg1"/>
                </a:solidFill>
                <a:effectLst/>
                <a:latin typeface="Calibri" panose="020F0502020204030204" pitchFamily="34" charset="0"/>
                <a:ea typeface="宋体" panose="02010600030101010101" pitchFamily="2" charset="-122"/>
                <a:cs typeface="Times New Roman" panose="02020603050405020304" pitchFamily="18" charset="0"/>
              </a:endParaRPr>
            </a:p>
          </p:txBody>
        </p:sp>
      </p:grpSp>
      <p:sp>
        <p:nvSpPr>
          <p:cNvPr id="21" name="等腰三角形 20">
            <a:extLst>
              <a:ext uri="{FF2B5EF4-FFF2-40B4-BE49-F238E27FC236}">
                <a16:creationId xmlns:a16="http://schemas.microsoft.com/office/drawing/2014/main" id="{BBA42381-7B42-9C7B-7016-61C114753A95}"/>
              </a:ext>
            </a:extLst>
          </p:cNvPr>
          <p:cNvSpPr/>
          <p:nvPr/>
        </p:nvSpPr>
        <p:spPr>
          <a:xfrm rot="16200000">
            <a:off x="2268548" y="4228147"/>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id="{B50276CD-FDF1-3DD8-BBE6-E8B0B5298067}"/>
              </a:ext>
            </a:extLst>
          </p:cNvPr>
          <p:cNvSpPr/>
          <p:nvPr/>
        </p:nvSpPr>
        <p:spPr>
          <a:xfrm>
            <a:off x="2500206" y="3257044"/>
            <a:ext cx="9109938" cy="2131383"/>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“缩放”属性可以以轴心点为基准改变图层的大小，显示“缩放”属性的快捷键为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S</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键。普通二维图层的“缩放”属性由</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X</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轴和</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Y</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轴两个参数组成，如果激活三维图层按钮，则该图层将变为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X</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轴、</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Y</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轴和</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Z</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轴</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个参数组成。在缩放图层时，可以开启或者关闭图层“缩放”属性前面的“锁定缩放”按钮，如果关闭“锁定缩放”按钮，则可以单独调节“缩放”属性中某一个单独的缩放属性。</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3" name="组合 22">
            <a:extLst>
              <a:ext uri="{FF2B5EF4-FFF2-40B4-BE49-F238E27FC236}">
                <a16:creationId xmlns:a16="http://schemas.microsoft.com/office/drawing/2014/main" id="{F2CDB2A3-294B-419D-4932-1DFE750E62A1}"/>
              </a:ext>
            </a:extLst>
          </p:cNvPr>
          <p:cNvGrpSpPr/>
          <p:nvPr/>
        </p:nvGrpSpPr>
        <p:grpSpPr>
          <a:xfrm>
            <a:off x="63577" y="3806336"/>
            <a:ext cx="2165030" cy="918222"/>
            <a:chOff x="50707" y="1481511"/>
            <a:chExt cx="2165030" cy="918222"/>
          </a:xfrm>
        </p:grpSpPr>
        <p:sp>
          <p:nvSpPr>
            <p:cNvPr id="24" name="矩形: 圆角 23">
              <a:extLst>
                <a:ext uri="{FF2B5EF4-FFF2-40B4-BE49-F238E27FC236}">
                  <a16:creationId xmlns:a16="http://schemas.microsoft.com/office/drawing/2014/main" id="{2EC2C266-606D-B688-CB10-9DB8F55F323A}"/>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18C0B62D-06E2-35F0-BFD2-2FF1C746FCBF}"/>
                </a:ext>
              </a:extLst>
            </p:cNvPr>
            <p:cNvSpPr txBox="1"/>
            <p:nvPr/>
          </p:nvSpPr>
          <p:spPr>
            <a:xfrm>
              <a:off x="50707" y="1697983"/>
              <a:ext cx="2064281" cy="461665"/>
            </a:xfrm>
            <a:prstGeom prst="rect">
              <a:avLst/>
            </a:prstGeom>
            <a:noFill/>
          </p:spPr>
          <p:txBody>
            <a:bodyPr wrap="square" rtlCol="0">
              <a:spAutoFit/>
            </a:bodyPr>
            <a:lstStyle/>
            <a:p>
              <a:pPr algn="ctr"/>
              <a:r>
                <a:rPr lang="zh-CN" altLang="zh-CN" sz="2400" b="1" kern="100" dirty="0">
                  <a:solidFill>
                    <a:schemeClr val="bg1"/>
                  </a:solidFill>
                  <a:effectLst/>
                  <a:latin typeface="Calibri" panose="020F0502020204030204" pitchFamily="34" charset="0"/>
                  <a:ea typeface="宋体" panose="02010600030101010101" pitchFamily="2" charset="-122"/>
                  <a:cs typeface="宋体" panose="02010600030101010101" pitchFamily="2" charset="-122"/>
                </a:rPr>
                <a:t>“</a:t>
              </a:r>
              <a:r>
                <a:rPr lang="zh-CN" altLang="en-US" sz="2400" b="1" kern="100" dirty="0">
                  <a:solidFill>
                    <a:schemeClr val="bg1"/>
                  </a:solidFill>
                  <a:effectLst/>
                  <a:latin typeface="Calibri" panose="020F0502020204030204" pitchFamily="34" charset="0"/>
                  <a:ea typeface="宋体" panose="02010600030101010101" pitchFamily="2" charset="-122"/>
                  <a:cs typeface="宋体" panose="02010600030101010101" pitchFamily="2" charset="-122"/>
                </a:rPr>
                <a:t>缩放</a:t>
              </a:r>
              <a:r>
                <a:rPr lang="zh-CN" altLang="zh-CN" sz="2400" b="1" kern="100" dirty="0">
                  <a:solidFill>
                    <a:schemeClr val="bg1"/>
                  </a:solidFill>
                  <a:effectLst/>
                  <a:latin typeface="Calibri" panose="020F0502020204030204" pitchFamily="34" charset="0"/>
                  <a:ea typeface="宋体" panose="02010600030101010101" pitchFamily="2" charset="-122"/>
                  <a:cs typeface="宋体" panose="02010600030101010101" pitchFamily="2" charset="-122"/>
                </a:rPr>
                <a:t>”属性</a:t>
              </a:r>
              <a:endParaRPr lang="zh-CN" altLang="zh-CN" sz="2400" b="1" kern="100" dirty="0">
                <a:solidFill>
                  <a:schemeClr val="bg1"/>
                </a:solidFill>
                <a:effectLst/>
                <a:latin typeface="Calibri" panose="020F0502020204030204" pitchFamily="34" charset="0"/>
                <a:ea typeface="宋体" panose="02010600030101010101" pitchFamily="2" charset="-122"/>
                <a:cs typeface="Times New Roman" panose="02020603050405020304" pitchFamily="18" charset="0"/>
              </a:endParaRPr>
            </a:p>
          </p:txBody>
        </p:sp>
      </p:grpSp>
    </p:spTree>
    <p:custDataLst>
      <p:tags r:id="rId1"/>
    </p:custDataLst>
    <p:extLst>
      <p:ext uri="{BB962C8B-B14F-4D97-AF65-F5344CB8AC3E}">
        <p14:creationId xmlns:p14="http://schemas.microsoft.com/office/powerpoint/2010/main" val="12267511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等腰三角形 2">
            <a:extLst>
              <a:ext uri="{FF2B5EF4-FFF2-40B4-BE49-F238E27FC236}">
                <a16:creationId xmlns:a16="http://schemas.microsoft.com/office/drawing/2014/main" id="{6A81D364-48B8-858D-DD7B-1CFDE2E0B031}"/>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a:extLst>
              <a:ext uri="{FF2B5EF4-FFF2-40B4-BE49-F238E27FC236}">
                <a16:creationId xmlns:a16="http://schemas.microsoft.com/office/drawing/2014/main" id="{11630900-8900-F062-935A-21F45AEB5026}"/>
              </a:ext>
            </a:extLst>
          </p:cNvPr>
          <p:cNvSpPr/>
          <p:nvPr/>
        </p:nvSpPr>
        <p:spPr>
          <a:xfrm>
            <a:off x="2467018" y="465747"/>
            <a:ext cx="9142596" cy="2244794"/>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“旋转”属性是指以轴心点为基准旋转图层，显示“旋转”属性的快捷键为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R</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键。普通二维图层的“旋转”属性由“圈数”和“度数”两个参数组成。</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如果当前图层是三维图层，那么该图层有</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4</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个旋转属性，分别是“方向”</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可同时设定</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X</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轴、</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Y</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轴和</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Z</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轴</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个方向的旋转</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X</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轴旋转”</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仅调整</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X</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轴方向的旋转</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Y</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轴旋转”</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仅调整</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Y</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轴方向的旋转）和“</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Z</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轴旋转”</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仅调整</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Z</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轴方向的旋转</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1" name="组合 20">
            <a:extLst>
              <a:ext uri="{FF2B5EF4-FFF2-40B4-BE49-F238E27FC236}">
                <a16:creationId xmlns:a16="http://schemas.microsoft.com/office/drawing/2014/main" id="{0B694650-AD92-7475-5A41-A10EB02E5E8D}"/>
              </a:ext>
            </a:extLst>
          </p:cNvPr>
          <p:cNvGrpSpPr/>
          <p:nvPr/>
        </p:nvGrpSpPr>
        <p:grpSpPr>
          <a:xfrm>
            <a:off x="30389" y="1064025"/>
            <a:ext cx="2165030" cy="918222"/>
            <a:chOff x="50707" y="1481511"/>
            <a:chExt cx="2165030" cy="918222"/>
          </a:xfrm>
        </p:grpSpPr>
        <p:sp>
          <p:nvSpPr>
            <p:cNvPr id="22" name="矩形: 圆角 21">
              <a:extLst>
                <a:ext uri="{FF2B5EF4-FFF2-40B4-BE49-F238E27FC236}">
                  <a16:creationId xmlns:a16="http://schemas.microsoft.com/office/drawing/2014/main" id="{694CC8F6-064E-9E83-34EA-1722277C72E3}"/>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E08D9C30-C8F4-9EAA-DD84-061D1CF2BA4E}"/>
                </a:ext>
              </a:extLst>
            </p:cNvPr>
            <p:cNvSpPr txBox="1"/>
            <p:nvPr/>
          </p:nvSpPr>
          <p:spPr>
            <a:xfrm>
              <a:off x="50707" y="1697983"/>
              <a:ext cx="2064281" cy="461665"/>
            </a:xfrm>
            <a:prstGeom prst="rect">
              <a:avLst/>
            </a:prstGeom>
            <a:noFill/>
          </p:spPr>
          <p:txBody>
            <a:bodyPr wrap="square" rtlCol="0">
              <a:spAutoFit/>
            </a:bodyPr>
            <a:lstStyle/>
            <a:p>
              <a:pPr algn="ctr"/>
              <a:r>
                <a:rPr lang="zh-CN" altLang="zh-CN" sz="2400" b="1" kern="100" dirty="0">
                  <a:solidFill>
                    <a:schemeClr val="bg1"/>
                  </a:solidFill>
                  <a:effectLst/>
                  <a:latin typeface="Calibri" panose="020F0502020204030204" pitchFamily="34" charset="0"/>
                  <a:ea typeface="宋体" panose="02010600030101010101" pitchFamily="2" charset="-122"/>
                  <a:cs typeface="宋体" panose="02010600030101010101" pitchFamily="2" charset="-122"/>
                </a:rPr>
                <a:t>“</a:t>
              </a:r>
              <a:r>
                <a:rPr lang="zh-CN" altLang="en-US" sz="2400" b="1" kern="100" dirty="0">
                  <a:solidFill>
                    <a:schemeClr val="bg1"/>
                  </a:solidFill>
                  <a:effectLst/>
                  <a:latin typeface="Calibri" panose="020F0502020204030204" pitchFamily="34" charset="0"/>
                  <a:ea typeface="宋体" panose="02010600030101010101" pitchFamily="2" charset="-122"/>
                  <a:cs typeface="宋体" panose="02010600030101010101" pitchFamily="2" charset="-122"/>
                </a:rPr>
                <a:t>旋转</a:t>
              </a:r>
              <a:r>
                <a:rPr lang="zh-CN" altLang="zh-CN" sz="2400" b="1" kern="100" dirty="0">
                  <a:solidFill>
                    <a:schemeClr val="bg1"/>
                  </a:solidFill>
                  <a:effectLst/>
                  <a:latin typeface="Calibri" panose="020F0502020204030204" pitchFamily="34" charset="0"/>
                  <a:ea typeface="宋体" panose="02010600030101010101" pitchFamily="2" charset="-122"/>
                  <a:cs typeface="宋体" panose="02010600030101010101" pitchFamily="2" charset="-122"/>
                </a:rPr>
                <a:t>”属性</a:t>
              </a:r>
              <a:endParaRPr lang="zh-CN" altLang="zh-CN" sz="2400" b="1" kern="100" dirty="0">
                <a:solidFill>
                  <a:schemeClr val="bg1"/>
                </a:solidFill>
                <a:effectLst/>
                <a:latin typeface="Calibri" panose="020F0502020204030204" pitchFamily="34" charset="0"/>
                <a:ea typeface="宋体" panose="02010600030101010101" pitchFamily="2" charset="-122"/>
                <a:cs typeface="Times New Roman" panose="02020603050405020304" pitchFamily="18" charset="0"/>
              </a:endParaRPr>
            </a:p>
          </p:txBody>
        </p:sp>
      </p:grpSp>
      <p:sp>
        <p:nvSpPr>
          <p:cNvPr id="24" name="等腰三角形 23">
            <a:extLst>
              <a:ext uri="{FF2B5EF4-FFF2-40B4-BE49-F238E27FC236}">
                <a16:creationId xmlns:a16="http://schemas.microsoft.com/office/drawing/2014/main" id="{C4B039B9-AE68-08A1-D399-F168974787F1}"/>
              </a:ext>
            </a:extLst>
          </p:cNvPr>
          <p:cNvSpPr/>
          <p:nvPr/>
        </p:nvSpPr>
        <p:spPr>
          <a:xfrm rot="16200000">
            <a:off x="2268548" y="3648329"/>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圆角 24">
            <a:extLst>
              <a:ext uri="{FF2B5EF4-FFF2-40B4-BE49-F238E27FC236}">
                <a16:creationId xmlns:a16="http://schemas.microsoft.com/office/drawing/2014/main" id="{F0AB61E2-74F3-BC80-5D58-52E0BF0F9906}"/>
              </a:ext>
            </a:extLst>
          </p:cNvPr>
          <p:cNvSpPr/>
          <p:nvPr/>
        </p:nvSpPr>
        <p:spPr>
          <a:xfrm>
            <a:off x="2500206" y="2971149"/>
            <a:ext cx="8805156" cy="1588755"/>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锚点即图层的轴心点。图层的位移、旋转和缩放操作都是基于锚点来进行的。当对图层或者元素进行位移、旋转或缩放操作时，改变轴心点的位置将得到完全不同的动画效果。</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6" name="组合 25">
            <a:extLst>
              <a:ext uri="{FF2B5EF4-FFF2-40B4-BE49-F238E27FC236}">
                <a16:creationId xmlns:a16="http://schemas.microsoft.com/office/drawing/2014/main" id="{D3442389-62F8-11F2-D1BC-A544ECBE79D1}"/>
              </a:ext>
            </a:extLst>
          </p:cNvPr>
          <p:cNvGrpSpPr/>
          <p:nvPr/>
        </p:nvGrpSpPr>
        <p:grpSpPr>
          <a:xfrm>
            <a:off x="63577" y="3226518"/>
            <a:ext cx="2165030" cy="918222"/>
            <a:chOff x="50707" y="1481511"/>
            <a:chExt cx="2165030" cy="918222"/>
          </a:xfrm>
        </p:grpSpPr>
        <p:sp>
          <p:nvSpPr>
            <p:cNvPr id="27" name="矩形: 圆角 26">
              <a:extLst>
                <a:ext uri="{FF2B5EF4-FFF2-40B4-BE49-F238E27FC236}">
                  <a16:creationId xmlns:a16="http://schemas.microsoft.com/office/drawing/2014/main" id="{DD4CA2D9-74AC-830A-4928-FAE7DFAA6725}"/>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id="{CD88861A-96F3-4172-C514-13B21A748A31}"/>
                </a:ext>
              </a:extLst>
            </p:cNvPr>
            <p:cNvSpPr txBox="1"/>
            <p:nvPr/>
          </p:nvSpPr>
          <p:spPr>
            <a:xfrm>
              <a:off x="50707" y="1697983"/>
              <a:ext cx="2064281" cy="461665"/>
            </a:xfrm>
            <a:prstGeom prst="rect">
              <a:avLst/>
            </a:prstGeom>
            <a:noFill/>
          </p:spPr>
          <p:txBody>
            <a:bodyPr wrap="square" rtlCol="0">
              <a:spAutoFit/>
            </a:bodyPr>
            <a:lstStyle/>
            <a:p>
              <a:pPr algn="ctr"/>
              <a:r>
                <a:rPr lang="zh-CN" altLang="zh-CN" sz="2400" b="1" kern="100" dirty="0">
                  <a:solidFill>
                    <a:schemeClr val="bg1"/>
                  </a:solidFill>
                  <a:effectLst/>
                  <a:latin typeface="Calibri" panose="020F0502020204030204" pitchFamily="34" charset="0"/>
                  <a:ea typeface="宋体" panose="02010600030101010101" pitchFamily="2" charset="-122"/>
                  <a:cs typeface="宋体" panose="02010600030101010101" pitchFamily="2" charset="-122"/>
                </a:rPr>
                <a:t>“</a:t>
              </a:r>
              <a:r>
                <a:rPr lang="zh-CN" altLang="en-US" sz="2400" b="1" kern="100" dirty="0">
                  <a:solidFill>
                    <a:schemeClr val="bg1"/>
                  </a:solidFill>
                  <a:latin typeface="Calibri" panose="020F0502020204030204" pitchFamily="34" charset="0"/>
                  <a:ea typeface="宋体" panose="02010600030101010101" pitchFamily="2" charset="-122"/>
                  <a:cs typeface="宋体" panose="02010600030101010101" pitchFamily="2" charset="-122"/>
                </a:rPr>
                <a:t>锚点</a:t>
              </a:r>
              <a:r>
                <a:rPr lang="zh-CN" altLang="zh-CN" sz="2400" b="1" kern="100" dirty="0">
                  <a:solidFill>
                    <a:schemeClr val="bg1"/>
                  </a:solidFill>
                  <a:effectLst/>
                  <a:latin typeface="Calibri" panose="020F0502020204030204" pitchFamily="34" charset="0"/>
                  <a:ea typeface="宋体" panose="02010600030101010101" pitchFamily="2" charset="-122"/>
                  <a:cs typeface="宋体" panose="02010600030101010101" pitchFamily="2" charset="-122"/>
                </a:rPr>
                <a:t>”属性</a:t>
              </a:r>
              <a:endParaRPr lang="zh-CN" altLang="zh-CN" sz="2400" b="1" kern="100" dirty="0">
                <a:solidFill>
                  <a:schemeClr val="bg1"/>
                </a:solidFill>
                <a:effectLst/>
                <a:latin typeface="Calibri" panose="020F0502020204030204" pitchFamily="34" charset="0"/>
                <a:ea typeface="宋体" panose="02010600030101010101" pitchFamily="2" charset="-122"/>
                <a:cs typeface="Times New Roman" panose="02020603050405020304" pitchFamily="18" charset="0"/>
              </a:endParaRPr>
            </a:p>
          </p:txBody>
        </p:sp>
      </p:grpSp>
      <p:sp>
        <p:nvSpPr>
          <p:cNvPr id="29" name="等腰三角形 28">
            <a:extLst>
              <a:ext uri="{FF2B5EF4-FFF2-40B4-BE49-F238E27FC236}">
                <a16:creationId xmlns:a16="http://schemas.microsoft.com/office/drawing/2014/main" id="{44F0A3AA-EC6D-4C0E-CCA2-31FFA9C24FA4}"/>
              </a:ext>
            </a:extLst>
          </p:cNvPr>
          <p:cNvSpPr/>
          <p:nvPr/>
        </p:nvSpPr>
        <p:spPr>
          <a:xfrm rot="16200000">
            <a:off x="2301736" y="544201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角 29">
            <a:extLst>
              <a:ext uri="{FF2B5EF4-FFF2-40B4-BE49-F238E27FC236}">
                <a16:creationId xmlns:a16="http://schemas.microsoft.com/office/drawing/2014/main" id="{C80997AB-D309-24D3-2857-8DC261780CAA}"/>
              </a:ext>
            </a:extLst>
          </p:cNvPr>
          <p:cNvSpPr/>
          <p:nvPr/>
        </p:nvSpPr>
        <p:spPr>
          <a:xfrm>
            <a:off x="2533394" y="4862810"/>
            <a:ext cx="7835249" cy="1253853"/>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04800"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“不透明度”属性是以百分比的方式来调整图层的不透明度的</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显示“不透</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l">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明度”属性的快捷键为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键。</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1" name="组合 30">
            <a:extLst>
              <a:ext uri="{FF2B5EF4-FFF2-40B4-BE49-F238E27FC236}">
                <a16:creationId xmlns:a16="http://schemas.microsoft.com/office/drawing/2014/main" id="{7281C67E-7C14-9B19-2D3C-9C055CB335D3}"/>
              </a:ext>
            </a:extLst>
          </p:cNvPr>
          <p:cNvGrpSpPr/>
          <p:nvPr/>
        </p:nvGrpSpPr>
        <p:grpSpPr>
          <a:xfrm>
            <a:off x="96765" y="5020205"/>
            <a:ext cx="2165030" cy="918222"/>
            <a:chOff x="50707" y="1481511"/>
            <a:chExt cx="2165030" cy="918222"/>
          </a:xfrm>
        </p:grpSpPr>
        <p:sp>
          <p:nvSpPr>
            <p:cNvPr id="32" name="矩形: 圆角 31">
              <a:extLst>
                <a:ext uri="{FF2B5EF4-FFF2-40B4-BE49-F238E27FC236}">
                  <a16:creationId xmlns:a16="http://schemas.microsoft.com/office/drawing/2014/main" id="{43E24928-648C-7CE6-5DF3-A1AB2E501CFD}"/>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id="{043E1B95-66AB-042A-129D-C2FACFB2D99B}"/>
                </a:ext>
              </a:extLst>
            </p:cNvPr>
            <p:cNvSpPr txBox="1"/>
            <p:nvPr/>
          </p:nvSpPr>
          <p:spPr>
            <a:xfrm>
              <a:off x="50707" y="1534695"/>
              <a:ext cx="2064281" cy="830997"/>
            </a:xfrm>
            <a:prstGeom prst="rect">
              <a:avLst/>
            </a:prstGeom>
            <a:noFill/>
          </p:spPr>
          <p:txBody>
            <a:bodyPr wrap="square" rtlCol="0">
              <a:spAutoFit/>
            </a:bodyPr>
            <a:lstStyle/>
            <a:p>
              <a:pPr algn="ctr"/>
              <a:r>
                <a:rPr lang="zh-CN" altLang="zh-CN" sz="2400" b="1" kern="100" dirty="0">
                  <a:solidFill>
                    <a:schemeClr val="bg1"/>
                  </a:solidFill>
                  <a:effectLst/>
                  <a:latin typeface="Calibri" panose="020F0502020204030204" pitchFamily="34" charset="0"/>
                  <a:ea typeface="宋体" panose="02010600030101010101" pitchFamily="2" charset="-122"/>
                  <a:cs typeface="宋体" panose="02010600030101010101" pitchFamily="2" charset="-122"/>
                </a:rPr>
                <a:t>“</a:t>
              </a:r>
              <a:r>
                <a:rPr lang="zh-CN" altLang="en-US" sz="2400" b="1" kern="100" dirty="0">
                  <a:solidFill>
                    <a:schemeClr val="bg1"/>
                  </a:solidFill>
                  <a:effectLst/>
                  <a:latin typeface="Calibri" panose="020F0502020204030204" pitchFamily="34" charset="0"/>
                  <a:ea typeface="宋体" panose="02010600030101010101" pitchFamily="2" charset="-122"/>
                  <a:cs typeface="宋体" panose="02010600030101010101" pitchFamily="2" charset="-122"/>
                </a:rPr>
                <a:t>不透明度</a:t>
              </a:r>
              <a:r>
                <a:rPr lang="zh-CN" altLang="zh-CN" sz="2400" b="1" kern="100" dirty="0">
                  <a:solidFill>
                    <a:schemeClr val="bg1"/>
                  </a:solidFill>
                  <a:effectLst/>
                  <a:latin typeface="Calibri" panose="020F0502020204030204" pitchFamily="34" charset="0"/>
                  <a:ea typeface="宋体" panose="02010600030101010101" pitchFamily="2" charset="-122"/>
                  <a:cs typeface="宋体" panose="02010600030101010101" pitchFamily="2" charset="-122"/>
                </a:rPr>
                <a:t>”属性</a:t>
              </a:r>
              <a:endParaRPr lang="zh-CN" altLang="zh-CN" sz="2400" b="1" kern="100" dirty="0">
                <a:solidFill>
                  <a:schemeClr val="bg1"/>
                </a:solidFill>
                <a:effectLst/>
                <a:latin typeface="Calibri" panose="020F0502020204030204" pitchFamily="34" charset="0"/>
                <a:ea typeface="宋体" panose="02010600030101010101" pitchFamily="2" charset="-122"/>
                <a:cs typeface="Times New Roman" panose="02020603050405020304" pitchFamily="18" charset="0"/>
              </a:endParaRPr>
            </a:p>
          </p:txBody>
        </p:sp>
      </p:grpSp>
    </p:spTree>
    <p:custDataLst>
      <p:tags r:id="rId1"/>
    </p:custDataLst>
    <p:extLst>
      <p:ext uri="{BB962C8B-B14F-4D97-AF65-F5344CB8AC3E}">
        <p14:creationId xmlns:p14="http://schemas.microsoft.com/office/powerpoint/2010/main" val="19165352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40815"/>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4" name="直接连接符 3"/>
          <p:cNvCxnSpPr>
            <a:stCxn id="2" idx="1"/>
          </p:cNvCxnSpPr>
          <p:nvPr/>
        </p:nvCxnSpPr>
        <p:spPr>
          <a:xfrm flipV="1">
            <a:off x="0" y="3309257"/>
            <a:ext cx="2598057" cy="119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187543"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543958" y="2351770"/>
            <a:ext cx="1104085" cy="461665"/>
          </a:xfrm>
          <a:prstGeom prst="rect">
            <a:avLst/>
          </a:prstGeom>
          <a:noFill/>
        </p:spPr>
        <p:txBody>
          <a:bodyPr wrap="none" rtlCol="0">
            <a:spAutoFit/>
          </a:bodyPr>
          <a:lstStyle/>
          <a:p>
            <a:pPr algn="ctr"/>
            <a:r>
              <a:rPr lang="en-US" altLang="zh-CN" sz="2400" b="1" dirty="0">
                <a:solidFill>
                  <a:schemeClr val="bg1"/>
                </a:solidFill>
              </a:rPr>
              <a:t>Part 3</a:t>
            </a:r>
            <a:endParaRPr lang="zh-CN" altLang="en-US" sz="2400" b="1" dirty="0">
              <a:solidFill>
                <a:schemeClr val="bg1"/>
              </a:solidFill>
            </a:endParaRPr>
          </a:p>
        </p:txBody>
      </p:sp>
      <p:sp>
        <p:nvSpPr>
          <p:cNvPr id="49" name="文本框 48"/>
          <p:cNvSpPr txBox="1"/>
          <p:nvPr/>
        </p:nvSpPr>
        <p:spPr>
          <a:xfrm>
            <a:off x="3849233" y="3013502"/>
            <a:ext cx="4493538" cy="830997"/>
          </a:xfrm>
          <a:prstGeom prst="rect">
            <a:avLst/>
          </a:prstGeom>
          <a:noFill/>
        </p:spPr>
        <p:txBody>
          <a:bodyPr wrap="none" rtlCol="0">
            <a:spAutoFit/>
          </a:bodyPr>
          <a:lstStyle/>
          <a:p>
            <a:pPr algn="ctr"/>
            <a:r>
              <a:rPr lang="zh-CN" altLang="en-US" sz="4800" b="1" dirty="0">
                <a:solidFill>
                  <a:schemeClr val="bg1"/>
                </a:solidFill>
              </a:rPr>
              <a:t>图层的基本操作</a:t>
            </a:r>
          </a:p>
        </p:txBody>
      </p:sp>
      <p:sp>
        <p:nvSpPr>
          <p:cNvPr id="3" name="bound_75435"/>
          <p:cNvSpPr/>
          <p:nvPr/>
        </p:nvSpPr>
        <p:spPr>
          <a:xfrm>
            <a:off x="5791158" y="4048195"/>
            <a:ext cx="609685" cy="605013"/>
          </a:xfrm>
          <a:custGeom>
            <a:avLst/>
            <a:gdLst>
              <a:gd name="connsiteX0" fmla="*/ 463685 w 607780"/>
              <a:gd name="connsiteY0" fmla="*/ 261727 h 603123"/>
              <a:gd name="connsiteX1" fmla="*/ 567938 w 607780"/>
              <a:gd name="connsiteY1" fmla="*/ 261727 h 603123"/>
              <a:gd name="connsiteX2" fmla="*/ 607780 w 607780"/>
              <a:gd name="connsiteY2" fmla="*/ 301597 h 603123"/>
              <a:gd name="connsiteX3" fmla="*/ 567938 w 607780"/>
              <a:gd name="connsiteY3" fmla="*/ 341466 h 603123"/>
              <a:gd name="connsiteX4" fmla="*/ 463685 w 607780"/>
              <a:gd name="connsiteY4" fmla="*/ 341466 h 603123"/>
              <a:gd name="connsiteX5" fmla="*/ 39956 w 607780"/>
              <a:gd name="connsiteY5" fmla="*/ 261727 h 603123"/>
              <a:gd name="connsiteX6" fmla="*/ 144165 w 607780"/>
              <a:gd name="connsiteY6" fmla="*/ 261727 h 603123"/>
              <a:gd name="connsiteX7" fmla="*/ 144165 w 607780"/>
              <a:gd name="connsiteY7" fmla="*/ 341466 h 603123"/>
              <a:gd name="connsiteX8" fmla="*/ 39956 w 607780"/>
              <a:gd name="connsiteY8" fmla="*/ 341466 h 603123"/>
              <a:gd name="connsiteX9" fmla="*/ 0 w 607780"/>
              <a:gd name="connsiteY9" fmla="*/ 301597 h 603123"/>
              <a:gd name="connsiteX10" fmla="*/ 39956 w 607780"/>
              <a:gd name="connsiteY10" fmla="*/ 261727 h 603123"/>
              <a:gd name="connsiteX11" fmla="*/ 303937 w 607780"/>
              <a:gd name="connsiteY11" fmla="*/ 159549 h 603123"/>
              <a:gd name="connsiteX12" fmla="*/ 333845 w 607780"/>
              <a:gd name="connsiteY12" fmla="*/ 189494 h 603123"/>
              <a:gd name="connsiteX13" fmla="*/ 333845 w 607780"/>
              <a:gd name="connsiteY13" fmla="*/ 413701 h 603123"/>
              <a:gd name="connsiteX14" fmla="*/ 303937 w 607780"/>
              <a:gd name="connsiteY14" fmla="*/ 443646 h 603123"/>
              <a:gd name="connsiteX15" fmla="*/ 273935 w 607780"/>
              <a:gd name="connsiteY15" fmla="*/ 413701 h 603123"/>
              <a:gd name="connsiteX16" fmla="*/ 273935 w 607780"/>
              <a:gd name="connsiteY16" fmla="*/ 189494 h 603123"/>
              <a:gd name="connsiteX17" fmla="*/ 303937 w 607780"/>
              <a:gd name="connsiteY17" fmla="*/ 159549 h 603123"/>
              <a:gd name="connsiteX18" fmla="*/ 204027 w 607780"/>
              <a:gd name="connsiteY18" fmla="*/ 159549 h 603123"/>
              <a:gd name="connsiteX19" fmla="*/ 233994 w 607780"/>
              <a:gd name="connsiteY19" fmla="*/ 189493 h 603123"/>
              <a:gd name="connsiteX20" fmla="*/ 233994 w 607780"/>
              <a:gd name="connsiteY20" fmla="*/ 465246 h 603123"/>
              <a:gd name="connsiteX21" fmla="*/ 233994 w 607780"/>
              <a:gd name="connsiteY21" fmla="*/ 573179 h 603123"/>
              <a:gd name="connsiteX22" fmla="*/ 204027 w 607780"/>
              <a:gd name="connsiteY22" fmla="*/ 603123 h 603123"/>
              <a:gd name="connsiteX23" fmla="*/ 174155 w 607780"/>
              <a:gd name="connsiteY23" fmla="*/ 573179 h 603123"/>
              <a:gd name="connsiteX24" fmla="*/ 174155 w 607780"/>
              <a:gd name="connsiteY24" fmla="*/ 465246 h 603123"/>
              <a:gd name="connsiteX25" fmla="*/ 174155 w 607780"/>
              <a:gd name="connsiteY25" fmla="*/ 189493 h 603123"/>
              <a:gd name="connsiteX26" fmla="*/ 204027 w 607780"/>
              <a:gd name="connsiteY26" fmla="*/ 159549 h 603123"/>
              <a:gd name="connsiteX27" fmla="*/ 403776 w 607780"/>
              <a:gd name="connsiteY27" fmla="*/ 0 h 603123"/>
              <a:gd name="connsiteX28" fmla="*/ 433766 w 607780"/>
              <a:gd name="connsiteY28" fmla="*/ 29940 h 603123"/>
              <a:gd name="connsiteX29" fmla="*/ 433766 w 607780"/>
              <a:gd name="connsiteY29" fmla="*/ 137950 h 603123"/>
              <a:gd name="connsiteX30" fmla="*/ 433766 w 607780"/>
              <a:gd name="connsiteY30" fmla="*/ 413659 h 603123"/>
              <a:gd name="connsiteX31" fmla="*/ 403776 w 607780"/>
              <a:gd name="connsiteY31" fmla="*/ 443504 h 603123"/>
              <a:gd name="connsiteX32" fmla="*/ 373785 w 607780"/>
              <a:gd name="connsiteY32" fmla="*/ 413659 h 603123"/>
              <a:gd name="connsiteX33" fmla="*/ 373785 w 607780"/>
              <a:gd name="connsiteY33" fmla="*/ 137950 h 603123"/>
              <a:gd name="connsiteX34" fmla="*/ 373785 w 607780"/>
              <a:gd name="connsiteY34" fmla="*/ 29940 h 603123"/>
              <a:gd name="connsiteX35" fmla="*/ 403776 w 607780"/>
              <a:gd name="connsiteY35" fmla="*/ 0 h 60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780" h="603123">
                <a:moveTo>
                  <a:pt x="463685" y="261727"/>
                </a:moveTo>
                <a:lnTo>
                  <a:pt x="567938" y="261727"/>
                </a:lnTo>
                <a:cubicBezTo>
                  <a:pt x="589946" y="261727"/>
                  <a:pt x="607780" y="279531"/>
                  <a:pt x="607780" y="301597"/>
                </a:cubicBezTo>
                <a:cubicBezTo>
                  <a:pt x="607780" y="323567"/>
                  <a:pt x="589946" y="341466"/>
                  <a:pt x="567938" y="341466"/>
                </a:cubicBezTo>
                <a:lnTo>
                  <a:pt x="463685" y="341466"/>
                </a:lnTo>
                <a:close/>
                <a:moveTo>
                  <a:pt x="39956" y="261727"/>
                </a:moveTo>
                <a:lnTo>
                  <a:pt x="144165" y="261727"/>
                </a:lnTo>
                <a:lnTo>
                  <a:pt x="144165" y="341466"/>
                </a:lnTo>
                <a:lnTo>
                  <a:pt x="39956" y="341466"/>
                </a:lnTo>
                <a:cubicBezTo>
                  <a:pt x="17843" y="341466"/>
                  <a:pt x="0" y="323567"/>
                  <a:pt x="0" y="301597"/>
                </a:cubicBezTo>
                <a:cubicBezTo>
                  <a:pt x="0" y="279531"/>
                  <a:pt x="17843" y="261727"/>
                  <a:pt x="39956" y="261727"/>
                </a:cubicBezTo>
                <a:close/>
                <a:moveTo>
                  <a:pt x="303937" y="159549"/>
                </a:moveTo>
                <a:cubicBezTo>
                  <a:pt x="320458" y="159549"/>
                  <a:pt x="333845" y="172910"/>
                  <a:pt x="333845" y="189494"/>
                </a:cubicBezTo>
                <a:lnTo>
                  <a:pt x="333845" y="413701"/>
                </a:lnTo>
                <a:cubicBezTo>
                  <a:pt x="333845" y="430190"/>
                  <a:pt x="320458" y="443646"/>
                  <a:pt x="303937" y="443646"/>
                </a:cubicBezTo>
                <a:cubicBezTo>
                  <a:pt x="287322" y="443646"/>
                  <a:pt x="273935" y="430190"/>
                  <a:pt x="273935" y="413701"/>
                </a:cubicBezTo>
                <a:lnTo>
                  <a:pt x="273935" y="189494"/>
                </a:lnTo>
                <a:cubicBezTo>
                  <a:pt x="273935" y="172910"/>
                  <a:pt x="287322" y="159549"/>
                  <a:pt x="303937" y="159549"/>
                </a:cubicBezTo>
                <a:close/>
                <a:moveTo>
                  <a:pt x="204027" y="159549"/>
                </a:moveTo>
                <a:cubicBezTo>
                  <a:pt x="220623" y="159549"/>
                  <a:pt x="233994" y="172910"/>
                  <a:pt x="233994" y="189493"/>
                </a:cubicBezTo>
                <a:lnTo>
                  <a:pt x="233994" y="465246"/>
                </a:lnTo>
                <a:lnTo>
                  <a:pt x="233994" y="573179"/>
                </a:lnTo>
                <a:cubicBezTo>
                  <a:pt x="233994" y="589762"/>
                  <a:pt x="220623" y="603123"/>
                  <a:pt x="204027" y="603123"/>
                </a:cubicBezTo>
                <a:cubicBezTo>
                  <a:pt x="187526" y="603123"/>
                  <a:pt x="174155" y="589762"/>
                  <a:pt x="174155" y="573179"/>
                </a:cubicBezTo>
                <a:lnTo>
                  <a:pt x="174155" y="465246"/>
                </a:lnTo>
                <a:lnTo>
                  <a:pt x="174155" y="189493"/>
                </a:lnTo>
                <a:cubicBezTo>
                  <a:pt x="174155" y="172910"/>
                  <a:pt x="187526" y="159549"/>
                  <a:pt x="204027" y="159549"/>
                </a:cubicBezTo>
                <a:close/>
                <a:moveTo>
                  <a:pt x="403776" y="0"/>
                </a:moveTo>
                <a:cubicBezTo>
                  <a:pt x="420289" y="0"/>
                  <a:pt x="433766" y="13454"/>
                  <a:pt x="433766" y="29940"/>
                </a:cubicBezTo>
                <a:lnTo>
                  <a:pt x="433766" y="137950"/>
                </a:lnTo>
                <a:lnTo>
                  <a:pt x="433766" y="413659"/>
                </a:lnTo>
                <a:cubicBezTo>
                  <a:pt x="433766" y="430145"/>
                  <a:pt x="420289" y="443504"/>
                  <a:pt x="403776" y="443504"/>
                </a:cubicBezTo>
                <a:cubicBezTo>
                  <a:pt x="387262" y="443504"/>
                  <a:pt x="373785" y="430145"/>
                  <a:pt x="373785" y="413659"/>
                </a:cubicBezTo>
                <a:lnTo>
                  <a:pt x="373785" y="137950"/>
                </a:lnTo>
                <a:lnTo>
                  <a:pt x="373785" y="29940"/>
                </a:lnTo>
                <a:cubicBezTo>
                  <a:pt x="373785" y="13454"/>
                  <a:pt x="387262" y="0"/>
                  <a:pt x="403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2380694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圆角 51"/>
          <p:cNvSpPr/>
          <p:nvPr/>
        </p:nvSpPr>
        <p:spPr>
          <a:xfrm>
            <a:off x="447675" y="1964382"/>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1790" y="2027707"/>
            <a:ext cx="1415772" cy="461665"/>
          </a:xfrm>
          <a:prstGeom prst="rect">
            <a:avLst/>
          </a:prstGeom>
          <a:noFill/>
        </p:spPr>
        <p:txBody>
          <a:bodyPr wrap="none" rtlCol="0">
            <a:spAutoFit/>
          </a:bodyPr>
          <a:lstStyle/>
          <a:p>
            <a:pPr algn="ctr"/>
            <a:r>
              <a:rPr lang="zh-CN" altLang="en-US" sz="2400" b="1" dirty="0">
                <a:solidFill>
                  <a:schemeClr val="bg1"/>
                </a:solidFill>
              </a:rPr>
              <a:t>学习目标</a:t>
            </a:r>
          </a:p>
        </p:txBody>
      </p:sp>
      <p:sp>
        <p:nvSpPr>
          <p:cNvPr id="6" name="文本框 5"/>
          <p:cNvSpPr txBox="1"/>
          <p:nvPr>
            <p:custDataLst>
              <p:tags r:id="rId2"/>
            </p:custDataLst>
          </p:nvPr>
        </p:nvSpPr>
        <p:spPr>
          <a:xfrm>
            <a:off x="555904" y="857248"/>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本章导读</a:t>
            </a:r>
          </a:p>
        </p:txBody>
      </p:sp>
      <p:sp>
        <p:nvSpPr>
          <p:cNvPr id="55" name="等腰三角形 54"/>
          <p:cNvSpPr/>
          <p:nvPr/>
        </p:nvSpPr>
        <p:spPr>
          <a:xfrm rot="16200000">
            <a:off x="2253008" y="20921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6"/>
          <p:cNvSpPr/>
          <p:nvPr>
            <p:custDataLst>
              <p:tags r:id="rId3"/>
            </p:custDataLst>
          </p:nvPr>
        </p:nvSpPr>
        <p:spPr>
          <a:xfrm>
            <a:off x="2726058" y="497434"/>
            <a:ext cx="9018267" cy="5771691"/>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59" name="quotation-mark_32371"/>
          <p:cNvSpPr>
            <a:spLocks noChangeAspect="1"/>
          </p:cNvSpPr>
          <p:nvPr>
            <p:custDataLst>
              <p:tags r:id="rId4"/>
            </p:custDataLst>
          </p:nvPr>
        </p:nvSpPr>
        <p:spPr bwMode="auto">
          <a:xfrm>
            <a:off x="2907790" y="673173"/>
            <a:ext cx="559824" cy="519585"/>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a:p>
        </p:txBody>
      </p:sp>
      <p:sp>
        <p:nvSpPr>
          <p:cNvPr id="60" name="quotation-mark_32371"/>
          <p:cNvSpPr>
            <a:spLocks noChangeAspect="1"/>
          </p:cNvSpPr>
          <p:nvPr>
            <p:custDataLst>
              <p:tags r:id="rId5"/>
            </p:custDataLst>
          </p:nvPr>
        </p:nvSpPr>
        <p:spPr bwMode="auto">
          <a:xfrm rot="10800000">
            <a:off x="11147221" y="5683054"/>
            <a:ext cx="449783" cy="417561"/>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a:p>
        </p:txBody>
      </p:sp>
      <p:sp>
        <p:nvSpPr>
          <p:cNvPr id="8" name="文本框 7"/>
          <p:cNvSpPr txBox="1"/>
          <p:nvPr>
            <p:custDataLst>
              <p:tags r:id="rId6"/>
            </p:custDataLst>
          </p:nvPr>
        </p:nvSpPr>
        <p:spPr>
          <a:xfrm>
            <a:off x="3467614" y="807520"/>
            <a:ext cx="7736339" cy="5178725"/>
          </a:xfrm>
          <a:prstGeom prst="rect">
            <a:avLst/>
          </a:prstGeom>
          <a:noFill/>
        </p:spPr>
        <p:txBody>
          <a:bodyPr wrap="square" rtlCol="0">
            <a:spAutoFit/>
          </a:bodyPr>
          <a:lstStyle/>
          <a:p>
            <a:pPr algn="just">
              <a:lnSpc>
                <a:spcPct val="150000"/>
              </a:lnSpc>
            </a:pPr>
            <a:r>
              <a:rPr lang="zh-CN" altLang="zh-CN" sz="3200" b="1" kern="100" dirty="0">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rPr>
              <a:t>知识目标：</a:t>
            </a:r>
            <a:r>
              <a:rPr lang="zh-CN" altLang="zh-CN" sz="3200" kern="100" dirty="0">
                <a:effectLst/>
                <a:latin typeface="微软雅黑" panose="020B0503020204020204" pitchFamily="34" charset="-122"/>
                <a:ea typeface="微软雅黑" panose="020B0503020204020204" pitchFamily="34" charset="-122"/>
                <a:cs typeface="宋体" panose="02010600030101010101" pitchFamily="2" charset="-122"/>
              </a:rPr>
              <a:t>掌握图层概念及创建方法，熟悉图层的属性、参数调整等基本操作。</a:t>
            </a:r>
            <a:endParaRPr lang="zh-CN" altLang="zh-CN" sz="3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3200" b="1" kern="100" dirty="0">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rPr>
              <a:t>能力目标：</a:t>
            </a:r>
            <a:r>
              <a:rPr lang="zh-CN" altLang="zh-CN" sz="3200" kern="100" dirty="0">
                <a:effectLst/>
                <a:latin typeface="微软雅黑" panose="020B0503020204020204" pitchFamily="34" charset="-122"/>
                <a:ea typeface="微软雅黑" panose="020B0503020204020204" pitchFamily="34" charset="-122"/>
                <a:cs typeface="宋体" panose="02010600030101010101" pitchFamily="2" charset="-122"/>
              </a:rPr>
              <a:t>能够掌握图层的基本参数设置，能够利用图层的基本参数进行动画调节。</a:t>
            </a:r>
            <a:endParaRPr lang="zh-CN" altLang="zh-CN" sz="3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3200" b="1" kern="100" dirty="0">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rPr>
              <a:t>素养目标：</a:t>
            </a:r>
            <a:r>
              <a:rPr lang="zh-CN" altLang="zh-CN" sz="3200" kern="100" dirty="0">
                <a:effectLst/>
                <a:latin typeface="微软雅黑" panose="020B0503020204020204" pitchFamily="34" charset="-122"/>
                <a:ea typeface="微软雅黑" panose="020B0503020204020204" pitchFamily="34" charset="-122"/>
                <a:cs typeface="宋体" panose="02010600030101010101" pitchFamily="2" charset="-122"/>
              </a:rPr>
              <a:t>培养学习者具备灵活运用知识技能对素材优化处理，保证项目整体性和流畅度的能力。</a:t>
            </a:r>
            <a:endParaRPr lang="zh-CN" altLang="zh-CN" sz="3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42232708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364C2A7B-11C5-C80D-CD4C-45387E0E24D3}"/>
              </a:ext>
            </a:extLst>
          </p:cNvPr>
          <p:cNvSpPr/>
          <p:nvPr/>
        </p:nvSpPr>
        <p:spPr>
          <a:xfrm>
            <a:off x="3452845" y="1436912"/>
            <a:ext cx="5870770" cy="1260788"/>
          </a:xfrm>
          <a:prstGeom prst="rect">
            <a:avLst/>
          </a:prstGeom>
          <a:solidFill>
            <a:schemeClr val="bg1"/>
          </a:solidFill>
          <a:ln>
            <a:noFill/>
          </a:ln>
          <a:effectLst>
            <a:outerShdw blurRad="254000" dist="38100" dir="2700000" sx="102000" sy="102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2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本章节重点介绍图层的基础性操作</a:t>
            </a:r>
            <a:endParaRPr lang="zh-CN" altLang="zh-CN" sz="2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íṩļïḓê">
            <a:extLst>
              <a:ext uri="{FF2B5EF4-FFF2-40B4-BE49-F238E27FC236}">
                <a16:creationId xmlns:a16="http://schemas.microsoft.com/office/drawing/2014/main" id="{AC2CE749-2DCA-D30C-B3D9-5852C9F4EC41}"/>
              </a:ext>
            </a:extLst>
          </p:cNvPr>
          <p:cNvSpPr/>
          <p:nvPr/>
        </p:nvSpPr>
        <p:spPr bwMode="auto">
          <a:xfrm>
            <a:off x="3452844" y="3051208"/>
            <a:ext cx="7944774" cy="539879"/>
          </a:xfrm>
          <a:prstGeom prst="rect">
            <a:avLst/>
          </a:prstGeom>
          <a:solidFill>
            <a:schemeClr val="accent1"/>
          </a:solidFill>
          <a:ln w="38100">
            <a:noFill/>
          </a:ln>
        </p:spPr>
        <p:txBody>
          <a:bodyPr wrap="square" anchor="t">
            <a:noAutofit/>
          </a:bodyPr>
          <a:lstStyle/>
          <a:p>
            <a:pPr algn="ctr">
              <a:lnSpc>
                <a:spcPct val="130000"/>
              </a:lnSpc>
            </a:pPr>
            <a:r>
              <a:rPr lang="zh-CN" altLang="en-US" sz="2400" b="1" dirty="0">
                <a:solidFill>
                  <a:schemeClr val="bg1"/>
                </a:solidFill>
              </a:rPr>
              <a:t>本节知识图谱</a:t>
            </a:r>
          </a:p>
        </p:txBody>
      </p:sp>
      <p:graphicFrame>
        <p:nvGraphicFramePr>
          <p:cNvPr id="9" name="表格 8">
            <a:extLst>
              <a:ext uri="{FF2B5EF4-FFF2-40B4-BE49-F238E27FC236}">
                <a16:creationId xmlns:a16="http://schemas.microsoft.com/office/drawing/2014/main" id="{E7180268-5911-819E-54BA-E8B9F74D189E}"/>
              </a:ext>
            </a:extLst>
          </p:cNvPr>
          <p:cNvGraphicFramePr>
            <a:graphicFrameLocks noGrp="1"/>
          </p:cNvGraphicFramePr>
          <p:nvPr>
            <p:extLst>
              <p:ext uri="{D42A27DB-BD31-4B8C-83A1-F6EECF244321}">
                <p14:modId xmlns:p14="http://schemas.microsoft.com/office/powerpoint/2010/main" val="2442847542"/>
              </p:ext>
            </p:extLst>
          </p:nvPr>
        </p:nvGraphicFramePr>
        <p:xfrm>
          <a:off x="3452844" y="3594463"/>
          <a:ext cx="7944774" cy="2795904"/>
        </p:xfrm>
        <a:graphic>
          <a:graphicData uri="http://schemas.openxmlformats.org/drawingml/2006/table">
            <a:tbl>
              <a:tblPr firstRow="1" firstCol="1" bandRow="1">
                <a:tableStyleId>{5C22544A-7EE6-4342-B048-85BDC9FD1C3A}</a:tableStyleId>
              </a:tblPr>
              <a:tblGrid>
                <a:gridCol w="1723800">
                  <a:extLst>
                    <a:ext uri="{9D8B030D-6E8A-4147-A177-3AD203B41FA5}">
                      <a16:colId xmlns:a16="http://schemas.microsoft.com/office/drawing/2014/main" val="594547921"/>
                    </a:ext>
                  </a:extLst>
                </a:gridCol>
                <a:gridCol w="2526619">
                  <a:extLst>
                    <a:ext uri="{9D8B030D-6E8A-4147-A177-3AD203B41FA5}">
                      <a16:colId xmlns:a16="http://schemas.microsoft.com/office/drawing/2014/main" val="1179774150"/>
                    </a:ext>
                  </a:extLst>
                </a:gridCol>
                <a:gridCol w="2526619">
                  <a:extLst>
                    <a:ext uri="{9D8B030D-6E8A-4147-A177-3AD203B41FA5}">
                      <a16:colId xmlns:a16="http://schemas.microsoft.com/office/drawing/2014/main" val="2872038635"/>
                    </a:ext>
                  </a:extLst>
                </a:gridCol>
                <a:gridCol w="1167736">
                  <a:extLst>
                    <a:ext uri="{9D8B030D-6E8A-4147-A177-3AD203B41FA5}">
                      <a16:colId xmlns:a16="http://schemas.microsoft.com/office/drawing/2014/main" val="1907241292"/>
                    </a:ext>
                  </a:extLst>
                </a:gridCol>
              </a:tblGrid>
              <a:tr h="343735">
                <a:tc rowSpan="6">
                  <a:txBody>
                    <a:bodyPr/>
                    <a:lstStyle/>
                    <a:p>
                      <a:pPr algn="just">
                        <a:lnSpc>
                          <a:spcPct val="150000"/>
                        </a:lnSpc>
                      </a:pPr>
                      <a:r>
                        <a:rPr lang="en-US" sz="1600" kern="100" dirty="0">
                          <a:effectLst/>
                        </a:rPr>
                        <a:t> </a:t>
                      </a:r>
                      <a:endParaRPr lang="zh-CN" sz="1200" kern="100" dirty="0">
                        <a:effectLst/>
                      </a:endParaRPr>
                    </a:p>
                    <a:p>
                      <a:pPr algn="just">
                        <a:lnSpc>
                          <a:spcPct val="150000"/>
                        </a:lnSpc>
                      </a:pPr>
                      <a:r>
                        <a:rPr lang="en-US" sz="1600" kern="100" dirty="0">
                          <a:effectLst/>
                        </a:rPr>
                        <a:t> </a:t>
                      </a:r>
                      <a:endParaRPr lang="zh-CN" sz="1200" kern="100" dirty="0">
                        <a:effectLst/>
                      </a:endParaRPr>
                    </a:p>
                    <a:p>
                      <a:pPr algn="just">
                        <a:lnSpc>
                          <a:spcPct val="150000"/>
                        </a:lnSpc>
                      </a:pPr>
                      <a:r>
                        <a:rPr lang="zh-CN" sz="1600" kern="100" dirty="0">
                          <a:effectLst/>
                        </a:rPr>
                        <a:t>图层操作</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50000"/>
                        </a:lnSpc>
                      </a:pPr>
                      <a:r>
                        <a:rPr lang="zh-CN" sz="1400" kern="100">
                          <a:effectLst/>
                        </a:rPr>
                        <a:t>分类</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50000"/>
                        </a:lnSpc>
                      </a:pPr>
                      <a:r>
                        <a:rPr lang="zh-CN" sz="1400" kern="100">
                          <a:effectLst/>
                        </a:rPr>
                        <a:t>内容及作用</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50000"/>
                        </a:lnSpc>
                      </a:pPr>
                      <a:r>
                        <a:rPr lang="zh-CN" sz="1400" kern="100">
                          <a:effectLst/>
                        </a:rPr>
                        <a:t>重要性</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169517177"/>
                  </a:ext>
                </a:extLst>
              </a:tr>
              <a:tr h="343735">
                <a:tc vMerge="1">
                  <a:txBody>
                    <a:bodyPr/>
                    <a:lstStyle/>
                    <a:p>
                      <a:endParaRPr lang="zh-CN" altLang="en-US"/>
                    </a:p>
                  </a:txBody>
                  <a:tcPr/>
                </a:tc>
                <a:tc>
                  <a:txBody>
                    <a:bodyPr/>
                    <a:lstStyle/>
                    <a:p>
                      <a:pPr algn="just">
                        <a:lnSpc>
                          <a:spcPct val="150000"/>
                        </a:lnSpc>
                      </a:pPr>
                      <a:r>
                        <a:rPr lang="zh-CN" sz="1600" kern="100">
                          <a:effectLst/>
                        </a:rPr>
                        <a:t>图层的对齐和分布</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1600" kern="100">
                          <a:effectLst/>
                        </a:rPr>
                        <a:t>了解图层的对齐和平均分布操作</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1600" kern="100" dirty="0">
                          <a:effectLst/>
                        </a:rPr>
                        <a:t>★★★★★</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419660899"/>
                  </a:ext>
                </a:extLst>
              </a:tr>
              <a:tr h="343735">
                <a:tc vMerge="1">
                  <a:txBody>
                    <a:bodyPr/>
                    <a:lstStyle/>
                    <a:p>
                      <a:endParaRPr lang="zh-CN" altLang="en-US"/>
                    </a:p>
                  </a:txBody>
                  <a:tcPr/>
                </a:tc>
                <a:tc>
                  <a:txBody>
                    <a:bodyPr/>
                    <a:lstStyle/>
                    <a:p>
                      <a:pPr algn="just">
                        <a:lnSpc>
                          <a:spcPct val="150000"/>
                        </a:lnSpc>
                      </a:pPr>
                      <a:r>
                        <a:rPr lang="zh-CN" sz="1600" kern="100" dirty="0">
                          <a:effectLst/>
                        </a:rPr>
                        <a:t>序列图层</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1600" kern="100">
                          <a:effectLst/>
                        </a:rPr>
                        <a:t>了解如何运用序列图层</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1600" kern="100">
                          <a:effectLst/>
                        </a:rPr>
                        <a:t>★★★★</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259324086"/>
                  </a:ext>
                </a:extLst>
              </a:tr>
              <a:tr h="343735">
                <a:tc vMerge="1">
                  <a:txBody>
                    <a:bodyPr/>
                    <a:lstStyle/>
                    <a:p>
                      <a:endParaRPr lang="zh-CN" altLang="en-US"/>
                    </a:p>
                  </a:txBody>
                  <a:tcPr/>
                </a:tc>
                <a:tc>
                  <a:txBody>
                    <a:bodyPr/>
                    <a:lstStyle/>
                    <a:p>
                      <a:pPr algn="just">
                        <a:lnSpc>
                          <a:spcPct val="150000"/>
                        </a:lnSpc>
                      </a:pPr>
                      <a:r>
                        <a:rPr lang="zh-CN" sz="1600" kern="100">
                          <a:effectLst/>
                        </a:rPr>
                        <a:t>设置图层时间</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1600" kern="100" dirty="0">
                          <a:effectLst/>
                        </a:rPr>
                        <a:t>掌握设置图层时间的方法</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1600" kern="100">
                          <a:effectLst/>
                        </a:rPr>
                        <a:t>★★★</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261623989"/>
                  </a:ext>
                </a:extLst>
              </a:tr>
              <a:tr h="343735">
                <a:tc vMerge="1">
                  <a:txBody>
                    <a:bodyPr/>
                    <a:lstStyle/>
                    <a:p>
                      <a:endParaRPr lang="zh-CN" altLang="en-US"/>
                    </a:p>
                  </a:txBody>
                  <a:tcPr/>
                </a:tc>
                <a:tc>
                  <a:txBody>
                    <a:bodyPr/>
                    <a:lstStyle/>
                    <a:p>
                      <a:pPr algn="just">
                        <a:lnSpc>
                          <a:spcPct val="150000"/>
                        </a:lnSpc>
                      </a:pPr>
                      <a:r>
                        <a:rPr lang="zh-CN" sz="1600" kern="100">
                          <a:effectLst/>
                        </a:rPr>
                        <a:t>拆分图层</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1600" kern="100" dirty="0">
                          <a:effectLst/>
                        </a:rPr>
                        <a:t>掌握如何拆分图层</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1600" kern="100">
                          <a:effectLst/>
                        </a:rPr>
                        <a:t>★★★</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477746053"/>
                  </a:ext>
                </a:extLst>
              </a:tr>
              <a:tr h="728433">
                <a:tc vMerge="1">
                  <a:txBody>
                    <a:bodyPr/>
                    <a:lstStyle/>
                    <a:p>
                      <a:endParaRPr lang="zh-CN" altLang="en-US"/>
                    </a:p>
                  </a:txBody>
                  <a:tcPr/>
                </a:tc>
                <a:tc>
                  <a:txBody>
                    <a:bodyPr/>
                    <a:lstStyle/>
                    <a:p>
                      <a:pPr algn="just">
                        <a:lnSpc>
                          <a:spcPct val="150000"/>
                        </a:lnSpc>
                      </a:pPr>
                      <a:r>
                        <a:rPr lang="zh-CN" sz="1600" kern="100">
                          <a:effectLst/>
                        </a:rPr>
                        <a:t>父子图层</a:t>
                      </a:r>
                      <a:r>
                        <a:rPr lang="en-US" sz="1600" kern="100">
                          <a:effectLst/>
                        </a:rPr>
                        <a:t>/</a:t>
                      </a:r>
                      <a:r>
                        <a:rPr lang="zh-CN" sz="1600" kern="100">
                          <a:effectLst/>
                        </a:rPr>
                        <a:t>父子关系</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1600" kern="100" dirty="0">
                          <a:effectLst/>
                        </a:rPr>
                        <a:t>了解父子图层的设置及父子图层的关系</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1600" kern="100" dirty="0">
                          <a:effectLst/>
                        </a:rPr>
                        <a:t>★★★★</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792968552"/>
                  </a:ext>
                </a:extLst>
              </a:tr>
            </a:tbl>
          </a:graphicData>
        </a:graphic>
      </p:graphicFrame>
    </p:spTree>
    <p:custDataLst>
      <p:tags r:id="rId1"/>
    </p:custDataLst>
    <p:extLst>
      <p:ext uri="{BB962C8B-B14F-4D97-AF65-F5344CB8AC3E}">
        <p14:creationId xmlns:p14="http://schemas.microsoft.com/office/powerpoint/2010/main" val="27941191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等腰三角形 19">
            <a:extLst>
              <a:ext uri="{FF2B5EF4-FFF2-40B4-BE49-F238E27FC236}">
                <a16:creationId xmlns:a16="http://schemas.microsoft.com/office/drawing/2014/main" id="{B13111CA-E35D-B823-BA9A-44B8D0AD3616}"/>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0F193CE4-72B5-07C3-6681-869B3A65D4C8}"/>
              </a:ext>
            </a:extLst>
          </p:cNvPr>
          <p:cNvSpPr/>
          <p:nvPr/>
        </p:nvSpPr>
        <p:spPr>
          <a:xfrm>
            <a:off x="2483348" y="476188"/>
            <a:ext cx="8897667" cy="2332322"/>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素材位置</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实例文件</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&gt;CH03&gt;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课堂案例——片头串联</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&gt;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素材</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实例位置 </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实例文件</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&gt;CH03&gt;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课堂案例——片头串联</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aep</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案例描述</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图层的基本操作也可以做出特殊的动画效果，而且相比较与添加特效滤镜，图层的基本操作及组合能更加节省电脑的资源。在本案例中，就是使用图层的父子关系来制作出影片滚动串联的特殊效果，本案例的制作效果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3-23</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2" name="组合 21">
            <a:extLst>
              <a:ext uri="{FF2B5EF4-FFF2-40B4-BE49-F238E27FC236}">
                <a16:creationId xmlns:a16="http://schemas.microsoft.com/office/drawing/2014/main" id="{C61B73F3-3598-8D61-AC8D-5E19C0FBDD0E}"/>
              </a:ext>
            </a:extLst>
          </p:cNvPr>
          <p:cNvGrpSpPr/>
          <p:nvPr/>
        </p:nvGrpSpPr>
        <p:grpSpPr>
          <a:xfrm>
            <a:off x="30389" y="1064025"/>
            <a:ext cx="2165030" cy="918222"/>
            <a:chOff x="50707" y="1481511"/>
            <a:chExt cx="2165030" cy="918222"/>
          </a:xfrm>
        </p:grpSpPr>
        <p:sp>
          <p:nvSpPr>
            <p:cNvPr id="23" name="矩形: 圆角 22">
              <a:extLst>
                <a:ext uri="{FF2B5EF4-FFF2-40B4-BE49-F238E27FC236}">
                  <a16:creationId xmlns:a16="http://schemas.microsoft.com/office/drawing/2014/main" id="{6075EFBD-3476-601B-6F5A-94DC061489B3}"/>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5176797D-2CDD-6C75-8D4D-2EDA3C00DDDA}"/>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 —</a:t>
              </a:r>
              <a:r>
                <a:rPr lang="zh-CN" altLang="en-US" sz="2400" b="1" dirty="0">
                  <a:solidFill>
                    <a:schemeClr val="bg1"/>
                  </a:solidFill>
                </a:rPr>
                <a:t>片头串联</a:t>
              </a:r>
            </a:p>
          </p:txBody>
        </p:sp>
      </p:grpSp>
      <p:sp>
        <p:nvSpPr>
          <p:cNvPr id="26" name="文本框 25">
            <a:extLst>
              <a:ext uri="{FF2B5EF4-FFF2-40B4-BE49-F238E27FC236}">
                <a16:creationId xmlns:a16="http://schemas.microsoft.com/office/drawing/2014/main" id="{01683647-546C-0063-5288-385558321D80}"/>
              </a:ext>
            </a:extLst>
          </p:cNvPr>
          <p:cNvSpPr txBox="1"/>
          <p:nvPr/>
        </p:nvSpPr>
        <p:spPr>
          <a:xfrm>
            <a:off x="2673804" y="2968618"/>
            <a:ext cx="6098720" cy="460382"/>
          </a:xfrm>
          <a:prstGeom prst="rect">
            <a:avLst/>
          </a:prstGeom>
          <a:noFill/>
        </p:spPr>
        <p:txBody>
          <a:bodyPr wrap="square">
            <a:spAutoFit/>
          </a:bodyPr>
          <a:lstStyle/>
          <a:p>
            <a:pPr algn="just">
              <a:lnSpc>
                <a:spcPct val="150000"/>
              </a:lnSpc>
            </a:pPr>
            <a:r>
              <a:rPr lang="zh-CN" altLang="zh-CN" sz="1800" b="1" kern="100" dirty="0">
                <a:effectLst/>
                <a:latin typeface="Calibri" panose="020F0502020204030204" pitchFamily="34" charset="0"/>
                <a:ea typeface="宋体" panose="02010600030101010101" pitchFamily="2" charset="-122"/>
                <a:cs typeface="宋体" panose="02010600030101010101" pitchFamily="2" charset="-122"/>
              </a:rPr>
              <a:t>难易指数</a:t>
            </a: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7" name="图片 26" descr="图3-29">
            <a:extLst>
              <a:ext uri="{FF2B5EF4-FFF2-40B4-BE49-F238E27FC236}">
                <a16:creationId xmlns:a16="http://schemas.microsoft.com/office/drawing/2014/main" id="{91D94307-6B4D-DC85-A503-611443254492}"/>
              </a:ext>
            </a:extLst>
          </p:cNvPr>
          <p:cNvPicPr>
            <a:picLocks noChangeAspect="1"/>
          </p:cNvPicPr>
          <p:nvPr/>
        </p:nvPicPr>
        <p:blipFill>
          <a:blip r:embed="rId3"/>
          <a:stretch>
            <a:fillRect/>
          </a:stretch>
        </p:blipFill>
        <p:spPr>
          <a:xfrm>
            <a:off x="2713241" y="3589107"/>
            <a:ext cx="8131772" cy="2942321"/>
          </a:xfrm>
          <a:prstGeom prst="rect">
            <a:avLst/>
          </a:prstGeom>
        </p:spPr>
      </p:pic>
      <p:sp>
        <p:nvSpPr>
          <p:cNvPr id="29" name="文本框 28">
            <a:extLst>
              <a:ext uri="{FF2B5EF4-FFF2-40B4-BE49-F238E27FC236}">
                <a16:creationId xmlns:a16="http://schemas.microsoft.com/office/drawing/2014/main" id="{2A1BD28A-571E-2B86-E765-7206E42E102E}"/>
              </a:ext>
            </a:extLst>
          </p:cNvPr>
          <p:cNvSpPr txBox="1"/>
          <p:nvPr/>
        </p:nvSpPr>
        <p:spPr>
          <a:xfrm>
            <a:off x="8094890" y="6069455"/>
            <a:ext cx="6098720" cy="460382"/>
          </a:xfrm>
          <a:prstGeom prst="rect">
            <a:avLst/>
          </a:prstGeom>
          <a:noFill/>
        </p:spPr>
        <p:txBody>
          <a:bodyPr wrap="square">
            <a:spAutoFit/>
          </a:bodyPr>
          <a:lstStyle/>
          <a:p>
            <a:pPr indent="304800"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3-23</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4240130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等腰三角形 2">
            <a:extLst>
              <a:ext uri="{FF2B5EF4-FFF2-40B4-BE49-F238E27FC236}">
                <a16:creationId xmlns:a16="http://schemas.microsoft.com/office/drawing/2014/main" id="{DFDFFA4D-7D65-255E-6948-DDAC11C3ACEC}"/>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C46D2C4E-9F50-3E3E-3B26-1C04090F08F5}"/>
              </a:ext>
            </a:extLst>
          </p:cNvPr>
          <p:cNvSpPr/>
          <p:nvPr/>
        </p:nvSpPr>
        <p:spPr>
          <a:xfrm>
            <a:off x="2612470" y="739021"/>
            <a:ext cx="9084778" cy="1296169"/>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01</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启动</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After Effects</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，导入学习资源中的“实例文件</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&gt;CH03&gt;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课堂案例——片头串联</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aep</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”文件，然后在“项目”面板中双击“片头串联”加载该合成，如图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3-24</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 name="文本框 5">
            <a:extLst>
              <a:ext uri="{FF2B5EF4-FFF2-40B4-BE49-F238E27FC236}">
                <a16:creationId xmlns:a16="http://schemas.microsoft.com/office/drawing/2014/main" id="{0226A8CE-A009-E6DB-1EF8-E4D53D5DAEF4}"/>
              </a:ext>
            </a:extLst>
          </p:cNvPr>
          <p:cNvSpPr txBox="1"/>
          <p:nvPr/>
        </p:nvSpPr>
        <p:spPr>
          <a:xfrm>
            <a:off x="2954199" y="136014"/>
            <a:ext cx="1980029" cy="523220"/>
          </a:xfrm>
          <a:prstGeom prst="rect">
            <a:avLst/>
          </a:prstGeom>
          <a:noFill/>
        </p:spPr>
        <p:txBody>
          <a:bodyPr wrap="none" rtlCol="0">
            <a:spAutoFit/>
          </a:bodyPr>
          <a:lstStyle/>
          <a:p>
            <a:r>
              <a:rPr lang="zh-CN" altLang="en-US" sz="2800" b="1" dirty="0">
                <a:solidFill>
                  <a:schemeClr val="accent1"/>
                </a:solidFill>
              </a:rPr>
              <a:t>任务实施：</a:t>
            </a:r>
          </a:p>
        </p:txBody>
      </p:sp>
      <p:grpSp>
        <p:nvGrpSpPr>
          <p:cNvPr id="7" name="组合 6">
            <a:extLst>
              <a:ext uri="{FF2B5EF4-FFF2-40B4-BE49-F238E27FC236}">
                <a16:creationId xmlns:a16="http://schemas.microsoft.com/office/drawing/2014/main" id="{E6D4EE92-8BE3-0DDF-A72F-465CD38FD4D5}"/>
              </a:ext>
            </a:extLst>
          </p:cNvPr>
          <p:cNvGrpSpPr/>
          <p:nvPr/>
        </p:nvGrpSpPr>
        <p:grpSpPr>
          <a:xfrm>
            <a:off x="30389" y="1064025"/>
            <a:ext cx="2165030" cy="918222"/>
            <a:chOff x="50707" y="1481511"/>
            <a:chExt cx="2165030" cy="918222"/>
          </a:xfrm>
        </p:grpSpPr>
        <p:sp>
          <p:nvSpPr>
            <p:cNvPr id="8" name="矩形: 圆角 7">
              <a:extLst>
                <a:ext uri="{FF2B5EF4-FFF2-40B4-BE49-F238E27FC236}">
                  <a16:creationId xmlns:a16="http://schemas.microsoft.com/office/drawing/2014/main" id="{5543A779-9869-12F5-ABC3-FF903E0308BA}"/>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AEFE224A-A037-92CF-9D2C-0D6DDDC6D0AC}"/>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 —</a:t>
              </a:r>
              <a:r>
                <a:rPr lang="zh-CN" altLang="en-US" sz="2400" b="1" dirty="0">
                  <a:solidFill>
                    <a:schemeClr val="bg1"/>
                  </a:solidFill>
                </a:rPr>
                <a:t>片头串联</a:t>
              </a:r>
            </a:p>
          </p:txBody>
        </p:sp>
      </p:grpSp>
      <p:pic>
        <p:nvPicPr>
          <p:cNvPr id="11" name="图片 10" descr="图3-23">
            <a:extLst>
              <a:ext uri="{FF2B5EF4-FFF2-40B4-BE49-F238E27FC236}">
                <a16:creationId xmlns:a16="http://schemas.microsoft.com/office/drawing/2014/main" id="{1226582E-9D13-0D4A-FE09-308170725017}"/>
              </a:ext>
            </a:extLst>
          </p:cNvPr>
          <p:cNvPicPr>
            <a:picLocks noChangeAspect="1"/>
          </p:cNvPicPr>
          <p:nvPr/>
        </p:nvPicPr>
        <p:blipFill>
          <a:blip r:embed="rId3"/>
          <a:stretch>
            <a:fillRect/>
          </a:stretch>
        </p:blipFill>
        <p:spPr>
          <a:xfrm>
            <a:off x="2772455" y="2322738"/>
            <a:ext cx="5312961" cy="4192361"/>
          </a:xfrm>
          <a:prstGeom prst="rect">
            <a:avLst/>
          </a:prstGeom>
        </p:spPr>
      </p:pic>
      <p:sp>
        <p:nvSpPr>
          <p:cNvPr id="20" name="文本框 19">
            <a:extLst>
              <a:ext uri="{FF2B5EF4-FFF2-40B4-BE49-F238E27FC236}">
                <a16:creationId xmlns:a16="http://schemas.microsoft.com/office/drawing/2014/main" id="{6A6C52C3-DD7B-556F-FD98-48A59B9ED33F}"/>
              </a:ext>
            </a:extLst>
          </p:cNvPr>
          <p:cNvSpPr txBox="1"/>
          <p:nvPr/>
        </p:nvSpPr>
        <p:spPr>
          <a:xfrm>
            <a:off x="5286376" y="6054717"/>
            <a:ext cx="6098720" cy="460382"/>
          </a:xfrm>
          <a:prstGeom prst="rect">
            <a:avLst/>
          </a:prstGeom>
          <a:noFill/>
        </p:spPr>
        <p:txBody>
          <a:bodyPr wrap="square">
            <a:spAutoFit/>
          </a:bodyPr>
          <a:lstStyle/>
          <a:p>
            <a:pPr indent="304800"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3-24</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37132366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等腰三角形 10">
            <a:extLst>
              <a:ext uri="{FF2B5EF4-FFF2-40B4-BE49-F238E27FC236}">
                <a16:creationId xmlns:a16="http://schemas.microsoft.com/office/drawing/2014/main" id="{78E3F7A1-228F-D6FC-21F1-14FCEF526B6F}"/>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F0ABB534-8E50-CC0E-53D4-8DA9E5430F15}"/>
              </a:ext>
            </a:extLst>
          </p:cNvPr>
          <p:cNvSpPr/>
          <p:nvPr/>
        </p:nvSpPr>
        <p:spPr>
          <a:xfrm>
            <a:off x="2612470" y="739020"/>
            <a:ext cx="9111444" cy="2281765"/>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02</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将“素材</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、素材</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B</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、素材</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C</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、素材</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D</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一起选中，拖拽到“时间轴”面板中，选择“素材</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”图层，将“缩放”数值调整为“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23.7</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23.7</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，按</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P</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键显示“位置”属性，然后在第</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秒</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帧处设置“位置”属性为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(396.0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508.0)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并激活关键帧记录器，在第</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秒</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帧处设置“位置”属性为（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2000.0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508.0)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，接着选中这些关键帧并按快捷键</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F</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将其变为缓动关键帧，如图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3-25</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0" name="文本框 19">
            <a:extLst>
              <a:ext uri="{FF2B5EF4-FFF2-40B4-BE49-F238E27FC236}">
                <a16:creationId xmlns:a16="http://schemas.microsoft.com/office/drawing/2014/main" id="{5AA1A0EC-E546-4FD8-077B-7563CAD95E59}"/>
              </a:ext>
            </a:extLst>
          </p:cNvPr>
          <p:cNvSpPr txBox="1"/>
          <p:nvPr/>
        </p:nvSpPr>
        <p:spPr>
          <a:xfrm>
            <a:off x="2954199" y="136014"/>
            <a:ext cx="1980029" cy="523220"/>
          </a:xfrm>
          <a:prstGeom prst="rect">
            <a:avLst/>
          </a:prstGeom>
          <a:noFill/>
        </p:spPr>
        <p:txBody>
          <a:bodyPr wrap="none" rtlCol="0">
            <a:spAutoFit/>
          </a:bodyPr>
          <a:lstStyle/>
          <a:p>
            <a:r>
              <a:rPr lang="zh-CN" altLang="en-US" sz="2800" b="1" dirty="0">
                <a:solidFill>
                  <a:schemeClr val="accent1"/>
                </a:solidFill>
              </a:rPr>
              <a:t>任务实施：</a:t>
            </a:r>
          </a:p>
        </p:txBody>
      </p:sp>
      <p:grpSp>
        <p:nvGrpSpPr>
          <p:cNvPr id="21" name="组合 20">
            <a:extLst>
              <a:ext uri="{FF2B5EF4-FFF2-40B4-BE49-F238E27FC236}">
                <a16:creationId xmlns:a16="http://schemas.microsoft.com/office/drawing/2014/main" id="{7DF5ED96-78B1-35BC-E423-AA3AB5690FC0}"/>
              </a:ext>
            </a:extLst>
          </p:cNvPr>
          <p:cNvGrpSpPr/>
          <p:nvPr/>
        </p:nvGrpSpPr>
        <p:grpSpPr>
          <a:xfrm>
            <a:off x="30389" y="1064025"/>
            <a:ext cx="2165030" cy="918222"/>
            <a:chOff x="50707" y="1481511"/>
            <a:chExt cx="2165030" cy="918222"/>
          </a:xfrm>
        </p:grpSpPr>
        <p:sp>
          <p:nvSpPr>
            <p:cNvPr id="22" name="矩形: 圆角 21">
              <a:extLst>
                <a:ext uri="{FF2B5EF4-FFF2-40B4-BE49-F238E27FC236}">
                  <a16:creationId xmlns:a16="http://schemas.microsoft.com/office/drawing/2014/main" id="{A89BB118-AA9E-96A9-5165-C0F197717901}"/>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76687696-2136-A11B-441D-45612B753E7B}"/>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 —</a:t>
              </a:r>
              <a:r>
                <a:rPr lang="zh-CN" altLang="en-US" sz="2400" b="1" dirty="0">
                  <a:solidFill>
                    <a:schemeClr val="bg1"/>
                  </a:solidFill>
                </a:rPr>
                <a:t>片头串联</a:t>
              </a:r>
            </a:p>
          </p:txBody>
        </p:sp>
      </p:grpSp>
      <p:pic>
        <p:nvPicPr>
          <p:cNvPr id="24" name="图片 23" descr="图3-25">
            <a:extLst>
              <a:ext uri="{FF2B5EF4-FFF2-40B4-BE49-F238E27FC236}">
                <a16:creationId xmlns:a16="http://schemas.microsoft.com/office/drawing/2014/main" id="{4913C04B-CBA3-505C-7CAB-F775F945326A}"/>
              </a:ext>
            </a:extLst>
          </p:cNvPr>
          <p:cNvPicPr>
            <a:picLocks noChangeAspect="1"/>
          </p:cNvPicPr>
          <p:nvPr/>
        </p:nvPicPr>
        <p:blipFill>
          <a:blip r:embed="rId3"/>
          <a:stretch>
            <a:fillRect/>
          </a:stretch>
        </p:blipFill>
        <p:spPr>
          <a:xfrm>
            <a:off x="2612469" y="3363685"/>
            <a:ext cx="8690599" cy="1796141"/>
          </a:xfrm>
          <a:prstGeom prst="rect">
            <a:avLst/>
          </a:prstGeom>
        </p:spPr>
      </p:pic>
      <p:sp>
        <p:nvSpPr>
          <p:cNvPr id="26" name="文本框 25">
            <a:extLst>
              <a:ext uri="{FF2B5EF4-FFF2-40B4-BE49-F238E27FC236}">
                <a16:creationId xmlns:a16="http://schemas.microsoft.com/office/drawing/2014/main" id="{EF2AA067-C8FF-D25D-4FC9-CAAFD47F753B}"/>
              </a:ext>
            </a:extLst>
          </p:cNvPr>
          <p:cNvSpPr txBox="1"/>
          <p:nvPr/>
        </p:nvSpPr>
        <p:spPr>
          <a:xfrm>
            <a:off x="3356883" y="5176155"/>
            <a:ext cx="6098720" cy="460382"/>
          </a:xfrm>
          <a:prstGeom prst="rect">
            <a:avLst/>
          </a:prstGeom>
          <a:noFill/>
        </p:spPr>
        <p:txBody>
          <a:bodyPr wrap="square">
            <a:spAutoFit/>
          </a:bodyPr>
          <a:lstStyle/>
          <a:p>
            <a:pPr indent="304800"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3-25</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32341392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a:extLst>
              <a:ext uri="{FF2B5EF4-FFF2-40B4-BE49-F238E27FC236}">
                <a16:creationId xmlns:a16="http://schemas.microsoft.com/office/drawing/2014/main" id="{EC10A358-B5A2-6C81-4084-B9CE69A698C1}"/>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id="{EC490882-E3A5-4541-5B14-D6D7D7FE63C9}"/>
              </a:ext>
            </a:extLst>
          </p:cNvPr>
          <p:cNvSpPr/>
          <p:nvPr/>
        </p:nvSpPr>
        <p:spPr>
          <a:xfrm>
            <a:off x="2612469" y="739020"/>
            <a:ext cx="8964487" cy="1857223"/>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03</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选择“素材</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B</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”图层，按</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P</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键显示“位置”属性，在第</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帧处设置“位置”属性为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(-562.0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508.0)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并激活关键帧记录器，在第</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秒</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帧处设置“位置”属性为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(1044.0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508.0)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，接着选中这些关键帧并按快捷键</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F</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9</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将其变为缓动关键帧，如图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3-26</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文本框 6">
            <a:extLst>
              <a:ext uri="{FF2B5EF4-FFF2-40B4-BE49-F238E27FC236}">
                <a16:creationId xmlns:a16="http://schemas.microsoft.com/office/drawing/2014/main" id="{0E3110AB-16FD-FF99-3B31-34AC3CD40F58}"/>
              </a:ext>
            </a:extLst>
          </p:cNvPr>
          <p:cNvSpPr txBox="1"/>
          <p:nvPr/>
        </p:nvSpPr>
        <p:spPr>
          <a:xfrm>
            <a:off x="2954199" y="136014"/>
            <a:ext cx="1980029" cy="523220"/>
          </a:xfrm>
          <a:prstGeom prst="rect">
            <a:avLst/>
          </a:prstGeom>
          <a:noFill/>
        </p:spPr>
        <p:txBody>
          <a:bodyPr wrap="none" rtlCol="0">
            <a:spAutoFit/>
          </a:bodyPr>
          <a:lstStyle/>
          <a:p>
            <a:r>
              <a:rPr lang="zh-CN" altLang="en-US" sz="2800" b="1" dirty="0">
                <a:solidFill>
                  <a:schemeClr val="accent1"/>
                </a:solidFill>
              </a:rPr>
              <a:t>任务实施：</a:t>
            </a:r>
          </a:p>
        </p:txBody>
      </p:sp>
      <p:grpSp>
        <p:nvGrpSpPr>
          <p:cNvPr id="22" name="组合 21">
            <a:extLst>
              <a:ext uri="{FF2B5EF4-FFF2-40B4-BE49-F238E27FC236}">
                <a16:creationId xmlns:a16="http://schemas.microsoft.com/office/drawing/2014/main" id="{344C6901-AFE4-0877-30AB-45590F4384DC}"/>
              </a:ext>
            </a:extLst>
          </p:cNvPr>
          <p:cNvGrpSpPr/>
          <p:nvPr/>
        </p:nvGrpSpPr>
        <p:grpSpPr>
          <a:xfrm>
            <a:off x="30389" y="1064025"/>
            <a:ext cx="2165030" cy="918222"/>
            <a:chOff x="50707" y="1481511"/>
            <a:chExt cx="2165030" cy="918222"/>
          </a:xfrm>
        </p:grpSpPr>
        <p:sp>
          <p:nvSpPr>
            <p:cNvPr id="23" name="矩形: 圆角 22">
              <a:extLst>
                <a:ext uri="{FF2B5EF4-FFF2-40B4-BE49-F238E27FC236}">
                  <a16:creationId xmlns:a16="http://schemas.microsoft.com/office/drawing/2014/main" id="{C6D3D517-8E1A-0F30-FB18-4D8ED4A623AE}"/>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237D16F3-5C94-0DA6-2C70-A672EF44C6C3}"/>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 —</a:t>
              </a:r>
              <a:r>
                <a:rPr lang="zh-CN" altLang="en-US" sz="2400" b="1" dirty="0">
                  <a:solidFill>
                    <a:schemeClr val="bg1"/>
                  </a:solidFill>
                </a:rPr>
                <a:t>片头串联</a:t>
              </a:r>
            </a:p>
          </p:txBody>
        </p:sp>
      </p:grpSp>
      <p:pic>
        <p:nvPicPr>
          <p:cNvPr id="25" name="图片 24" descr="图3-26">
            <a:extLst>
              <a:ext uri="{FF2B5EF4-FFF2-40B4-BE49-F238E27FC236}">
                <a16:creationId xmlns:a16="http://schemas.microsoft.com/office/drawing/2014/main" id="{29B4AF0E-AA90-3787-F8F0-A810A9F349AB}"/>
              </a:ext>
            </a:extLst>
          </p:cNvPr>
          <p:cNvPicPr>
            <a:picLocks noChangeAspect="1"/>
          </p:cNvPicPr>
          <p:nvPr/>
        </p:nvPicPr>
        <p:blipFill>
          <a:blip r:embed="rId3"/>
          <a:stretch>
            <a:fillRect/>
          </a:stretch>
        </p:blipFill>
        <p:spPr>
          <a:xfrm>
            <a:off x="2612469" y="2865437"/>
            <a:ext cx="9078788" cy="1942953"/>
          </a:xfrm>
          <a:prstGeom prst="rect">
            <a:avLst/>
          </a:prstGeom>
        </p:spPr>
      </p:pic>
      <p:sp>
        <p:nvSpPr>
          <p:cNvPr id="27" name="文本框 26">
            <a:extLst>
              <a:ext uri="{FF2B5EF4-FFF2-40B4-BE49-F238E27FC236}">
                <a16:creationId xmlns:a16="http://schemas.microsoft.com/office/drawing/2014/main" id="{8F6BF1CD-984F-4C84-4BB8-39C8E9E49FFE}"/>
              </a:ext>
            </a:extLst>
          </p:cNvPr>
          <p:cNvSpPr txBox="1"/>
          <p:nvPr/>
        </p:nvSpPr>
        <p:spPr>
          <a:xfrm>
            <a:off x="3881898" y="4759403"/>
            <a:ext cx="6098720" cy="460382"/>
          </a:xfrm>
          <a:prstGeom prst="rect">
            <a:avLst/>
          </a:prstGeom>
          <a:noFill/>
        </p:spPr>
        <p:txBody>
          <a:bodyPr wrap="square">
            <a:spAutoFit/>
          </a:bodyPr>
          <a:lstStyle/>
          <a:p>
            <a:pPr indent="304800"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3-26</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9916591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等腰三角形 2">
            <a:extLst>
              <a:ext uri="{FF2B5EF4-FFF2-40B4-BE49-F238E27FC236}">
                <a16:creationId xmlns:a16="http://schemas.microsoft.com/office/drawing/2014/main" id="{FF19B635-08B9-B429-4B23-654C2685300D}"/>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EB4AA68F-AEA8-5F1D-BC89-9925DF573386}"/>
              </a:ext>
            </a:extLst>
          </p:cNvPr>
          <p:cNvSpPr/>
          <p:nvPr/>
        </p:nvSpPr>
        <p:spPr>
          <a:xfrm>
            <a:off x="2612469" y="739020"/>
            <a:ext cx="9013474" cy="1693937"/>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04</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选择“素材</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C</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”图层，在第</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帧处设置“位置”属性为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(-5205.5</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1296.0)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，“缩放”属性为“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75.8</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75.8</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在“时间轴”面板中将其“父级和链接”设置为“素材</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”图层，这样，该图层就会随“素材</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”图层的运动而运动，如图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3-27</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文本框 7">
            <a:extLst>
              <a:ext uri="{FF2B5EF4-FFF2-40B4-BE49-F238E27FC236}">
                <a16:creationId xmlns:a16="http://schemas.microsoft.com/office/drawing/2014/main" id="{C7648F22-4F78-674A-4634-5EEAA9D8E9F7}"/>
              </a:ext>
            </a:extLst>
          </p:cNvPr>
          <p:cNvSpPr txBox="1"/>
          <p:nvPr/>
        </p:nvSpPr>
        <p:spPr>
          <a:xfrm>
            <a:off x="2954199" y="136014"/>
            <a:ext cx="1980029" cy="523220"/>
          </a:xfrm>
          <a:prstGeom prst="rect">
            <a:avLst/>
          </a:prstGeom>
          <a:noFill/>
        </p:spPr>
        <p:txBody>
          <a:bodyPr wrap="none" rtlCol="0">
            <a:spAutoFit/>
          </a:bodyPr>
          <a:lstStyle/>
          <a:p>
            <a:r>
              <a:rPr lang="zh-CN" altLang="en-US" sz="2800" b="1" dirty="0">
                <a:solidFill>
                  <a:schemeClr val="accent1"/>
                </a:solidFill>
              </a:rPr>
              <a:t>任务实施：</a:t>
            </a:r>
          </a:p>
        </p:txBody>
      </p:sp>
      <p:grpSp>
        <p:nvGrpSpPr>
          <p:cNvPr id="9" name="组合 8">
            <a:extLst>
              <a:ext uri="{FF2B5EF4-FFF2-40B4-BE49-F238E27FC236}">
                <a16:creationId xmlns:a16="http://schemas.microsoft.com/office/drawing/2014/main" id="{313D0DF3-3A7B-54D0-D7FE-6805A156157A}"/>
              </a:ext>
            </a:extLst>
          </p:cNvPr>
          <p:cNvGrpSpPr/>
          <p:nvPr/>
        </p:nvGrpSpPr>
        <p:grpSpPr>
          <a:xfrm>
            <a:off x="30389" y="1064025"/>
            <a:ext cx="2165030" cy="918222"/>
            <a:chOff x="50707" y="1481511"/>
            <a:chExt cx="2165030" cy="918222"/>
          </a:xfrm>
        </p:grpSpPr>
        <p:sp>
          <p:nvSpPr>
            <p:cNvPr id="12" name="矩形: 圆角 11">
              <a:extLst>
                <a:ext uri="{FF2B5EF4-FFF2-40B4-BE49-F238E27FC236}">
                  <a16:creationId xmlns:a16="http://schemas.microsoft.com/office/drawing/2014/main" id="{167178B9-D39F-BE40-DFE8-DF3B9856352C}"/>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8BE7B725-E598-A651-2BDE-D888931C5745}"/>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 —</a:t>
              </a:r>
              <a:r>
                <a:rPr lang="zh-CN" altLang="en-US" sz="2400" b="1" dirty="0">
                  <a:solidFill>
                    <a:schemeClr val="bg1"/>
                  </a:solidFill>
                </a:rPr>
                <a:t>片头串联</a:t>
              </a:r>
            </a:p>
          </p:txBody>
        </p:sp>
      </p:grpSp>
      <p:pic>
        <p:nvPicPr>
          <p:cNvPr id="21" name="图片 20" descr="图3-27">
            <a:extLst>
              <a:ext uri="{FF2B5EF4-FFF2-40B4-BE49-F238E27FC236}">
                <a16:creationId xmlns:a16="http://schemas.microsoft.com/office/drawing/2014/main" id="{D79F1376-065F-7569-DE10-A18723CB1AA9}"/>
              </a:ext>
            </a:extLst>
          </p:cNvPr>
          <p:cNvPicPr>
            <a:picLocks noChangeAspect="1"/>
          </p:cNvPicPr>
          <p:nvPr/>
        </p:nvPicPr>
        <p:blipFill>
          <a:blip r:embed="rId3"/>
          <a:stretch>
            <a:fillRect/>
          </a:stretch>
        </p:blipFill>
        <p:spPr>
          <a:xfrm>
            <a:off x="2612469" y="2671304"/>
            <a:ext cx="7805968" cy="3549877"/>
          </a:xfrm>
          <a:prstGeom prst="rect">
            <a:avLst/>
          </a:prstGeom>
        </p:spPr>
      </p:pic>
      <p:sp>
        <p:nvSpPr>
          <p:cNvPr id="23" name="文本框 22">
            <a:extLst>
              <a:ext uri="{FF2B5EF4-FFF2-40B4-BE49-F238E27FC236}">
                <a16:creationId xmlns:a16="http://schemas.microsoft.com/office/drawing/2014/main" id="{87B5C5D0-99DE-2000-F8AB-8958A7D3E86F}"/>
              </a:ext>
            </a:extLst>
          </p:cNvPr>
          <p:cNvSpPr txBox="1"/>
          <p:nvPr/>
        </p:nvSpPr>
        <p:spPr>
          <a:xfrm>
            <a:off x="7588703" y="5744474"/>
            <a:ext cx="6098720" cy="460382"/>
          </a:xfrm>
          <a:prstGeom prst="rect">
            <a:avLst/>
          </a:prstGeom>
          <a:noFill/>
        </p:spPr>
        <p:txBody>
          <a:bodyPr wrap="square">
            <a:spAutoFit/>
          </a:bodyPr>
          <a:lstStyle/>
          <a:p>
            <a:pPr indent="304800"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3-27</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4" name="等腰三角形 23">
            <a:extLst>
              <a:ext uri="{FF2B5EF4-FFF2-40B4-BE49-F238E27FC236}">
                <a16:creationId xmlns:a16="http://schemas.microsoft.com/office/drawing/2014/main" id="{27FB77DE-8333-941F-7CBA-057502F403F6}"/>
              </a:ext>
            </a:extLst>
          </p:cNvPr>
          <p:cNvSpPr/>
          <p:nvPr/>
        </p:nvSpPr>
        <p:spPr>
          <a:xfrm rot="16200000">
            <a:off x="2204972"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a:extLst>
              <a:ext uri="{FF2B5EF4-FFF2-40B4-BE49-F238E27FC236}">
                <a16:creationId xmlns:a16="http://schemas.microsoft.com/office/drawing/2014/main" id="{6BC9B8C0-77D4-A870-9EE3-EF2AB6ACA2D3}"/>
              </a:ext>
            </a:extLst>
          </p:cNvPr>
          <p:cNvGrpSpPr/>
          <p:nvPr/>
        </p:nvGrpSpPr>
        <p:grpSpPr>
          <a:xfrm>
            <a:off x="1" y="1064025"/>
            <a:ext cx="2165030" cy="918222"/>
            <a:chOff x="50707" y="1481511"/>
            <a:chExt cx="2165030" cy="918222"/>
          </a:xfrm>
        </p:grpSpPr>
        <p:sp>
          <p:nvSpPr>
            <p:cNvPr id="26" name="矩形: 圆角 25">
              <a:extLst>
                <a:ext uri="{FF2B5EF4-FFF2-40B4-BE49-F238E27FC236}">
                  <a16:creationId xmlns:a16="http://schemas.microsoft.com/office/drawing/2014/main" id="{95A2819A-4BB4-5A8F-4C53-81DE3EFCA8CE}"/>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id="{CD30652A-7FA1-BD8F-BEBB-64F1725111B1}"/>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 —</a:t>
              </a:r>
              <a:r>
                <a:rPr lang="zh-CN" altLang="en-US" sz="2400" b="1" dirty="0">
                  <a:solidFill>
                    <a:schemeClr val="bg1"/>
                  </a:solidFill>
                </a:rPr>
                <a:t>片头串联</a:t>
              </a:r>
            </a:p>
          </p:txBody>
        </p:sp>
      </p:grpSp>
    </p:spTree>
    <p:custDataLst>
      <p:tags r:id="rId1"/>
    </p:custDataLst>
    <p:extLst>
      <p:ext uri="{BB962C8B-B14F-4D97-AF65-F5344CB8AC3E}">
        <p14:creationId xmlns:p14="http://schemas.microsoft.com/office/powerpoint/2010/main" val="71400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a16="http://schemas.microsoft.com/office/drawing/2014/main" id="{DEC3CE07-E1D5-4AC3-F409-B239176F9C0B}"/>
              </a:ext>
            </a:extLst>
          </p:cNvPr>
          <p:cNvSpPr/>
          <p:nvPr/>
        </p:nvSpPr>
        <p:spPr>
          <a:xfrm>
            <a:off x="2612469" y="739021"/>
            <a:ext cx="8637917" cy="1432680"/>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05</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：同样，我们可以将“素材</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D</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”图层如法炮制，在“时间轴”面板中将其“父级和链接”设置为“素材</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”图层，也可以设置为“素材</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C</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”图层，也可以将该图层随着其他图层一起运动，如图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3-28</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 name="文本框 5">
            <a:extLst>
              <a:ext uri="{FF2B5EF4-FFF2-40B4-BE49-F238E27FC236}">
                <a16:creationId xmlns:a16="http://schemas.microsoft.com/office/drawing/2014/main" id="{90652A8B-4FC6-0B60-CC79-48C00CEC07A8}"/>
              </a:ext>
            </a:extLst>
          </p:cNvPr>
          <p:cNvSpPr txBox="1"/>
          <p:nvPr/>
        </p:nvSpPr>
        <p:spPr>
          <a:xfrm>
            <a:off x="2954199" y="136014"/>
            <a:ext cx="1980029" cy="523220"/>
          </a:xfrm>
          <a:prstGeom prst="rect">
            <a:avLst/>
          </a:prstGeom>
          <a:noFill/>
        </p:spPr>
        <p:txBody>
          <a:bodyPr wrap="none" rtlCol="0">
            <a:spAutoFit/>
          </a:bodyPr>
          <a:lstStyle/>
          <a:p>
            <a:r>
              <a:rPr lang="zh-CN" altLang="en-US" sz="2800" b="1" dirty="0">
                <a:solidFill>
                  <a:schemeClr val="accent1"/>
                </a:solidFill>
              </a:rPr>
              <a:t>任务实施：</a:t>
            </a:r>
          </a:p>
        </p:txBody>
      </p:sp>
      <p:sp>
        <p:nvSpPr>
          <p:cNvPr id="12" name="等腰三角形 11">
            <a:extLst>
              <a:ext uri="{FF2B5EF4-FFF2-40B4-BE49-F238E27FC236}">
                <a16:creationId xmlns:a16="http://schemas.microsoft.com/office/drawing/2014/main" id="{22864AD8-66C7-8AC5-4E5C-C09741471027}"/>
              </a:ext>
            </a:extLst>
          </p:cNvPr>
          <p:cNvSpPr/>
          <p:nvPr/>
        </p:nvSpPr>
        <p:spPr>
          <a:xfrm rot="16200000">
            <a:off x="2204972"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a16="http://schemas.microsoft.com/office/drawing/2014/main" id="{4C15527C-8F8C-AA93-4AD6-D38D251BDD40}"/>
              </a:ext>
            </a:extLst>
          </p:cNvPr>
          <p:cNvGrpSpPr/>
          <p:nvPr/>
        </p:nvGrpSpPr>
        <p:grpSpPr>
          <a:xfrm>
            <a:off x="1" y="1064025"/>
            <a:ext cx="2165030" cy="918222"/>
            <a:chOff x="50707" y="1481511"/>
            <a:chExt cx="2165030" cy="918222"/>
          </a:xfrm>
        </p:grpSpPr>
        <p:sp>
          <p:nvSpPr>
            <p:cNvPr id="21" name="矩形: 圆角 20">
              <a:extLst>
                <a:ext uri="{FF2B5EF4-FFF2-40B4-BE49-F238E27FC236}">
                  <a16:creationId xmlns:a16="http://schemas.microsoft.com/office/drawing/2014/main" id="{846015EC-F365-622B-FA31-5F8CF8E99F71}"/>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E03863D7-16BF-3F6E-15D5-F306C72C5D8B}"/>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 —</a:t>
              </a:r>
              <a:r>
                <a:rPr lang="zh-CN" altLang="en-US" sz="2400" b="1" dirty="0">
                  <a:solidFill>
                    <a:schemeClr val="bg1"/>
                  </a:solidFill>
                </a:rPr>
                <a:t>片头串联</a:t>
              </a:r>
            </a:p>
          </p:txBody>
        </p:sp>
      </p:grpSp>
      <p:pic>
        <p:nvPicPr>
          <p:cNvPr id="23" name="图片 22" descr="图3-28">
            <a:extLst>
              <a:ext uri="{FF2B5EF4-FFF2-40B4-BE49-F238E27FC236}">
                <a16:creationId xmlns:a16="http://schemas.microsoft.com/office/drawing/2014/main" id="{D9493ACA-0DD4-A2E0-E1BA-11FE4457A4D1}"/>
              </a:ext>
            </a:extLst>
          </p:cNvPr>
          <p:cNvPicPr>
            <a:picLocks noChangeAspect="1"/>
          </p:cNvPicPr>
          <p:nvPr/>
        </p:nvPicPr>
        <p:blipFill>
          <a:blip r:embed="rId3"/>
          <a:stretch>
            <a:fillRect/>
          </a:stretch>
        </p:blipFill>
        <p:spPr>
          <a:xfrm>
            <a:off x="2612469" y="2349181"/>
            <a:ext cx="6760131" cy="1597760"/>
          </a:xfrm>
          <a:prstGeom prst="rect">
            <a:avLst/>
          </a:prstGeom>
        </p:spPr>
      </p:pic>
      <p:sp>
        <p:nvSpPr>
          <p:cNvPr id="25" name="文本框 24">
            <a:extLst>
              <a:ext uri="{FF2B5EF4-FFF2-40B4-BE49-F238E27FC236}">
                <a16:creationId xmlns:a16="http://schemas.microsoft.com/office/drawing/2014/main" id="{247D5221-9BCE-7C7E-0AFB-0FD98A4CCC83}"/>
              </a:ext>
            </a:extLst>
          </p:cNvPr>
          <p:cNvSpPr txBox="1"/>
          <p:nvPr/>
        </p:nvSpPr>
        <p:spPr>
          <a:xfrm>
            <a:off x="6530171" y="3486559"/>
            <a:ext cx="6098720" cy="460382"/>
          </a:xfrm>
          <a:prstGeom prst="rect">
            <a:avLst/>
          </a:prstGeom>
          <a:noFill/>
        </p:spPr>
        <p:txBody>
          <a:bodyPr wrap="square">
            <a:spAutoFit/>
          </a:bodyPr>
          <a:lstStyle/>
          <a:p>
            <a:pPr indent="304800"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3-28</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6" name="矩形: 圆角 25">
            <a:extLst>
              <a:ext uri="{FF2B5EF4-FFF2-40B4-BE49-F238E27FC236}">
                <a16:creationId xmlns:a16="http://schemas.microsoft.com/office/drawing/2014/main" id="{C7EBC278-5F22-9B54-F627-B69A356D3D06}"/>
              </a:ext>
            </a:extLst>
          </p:cNvPr>
          <p:cNvSpPr/>
          <p:nvPr/>
        </p:nvSpPr>
        <p:spPr>
          <a:xfrm>
            <a:off x="2612468" y="4075434"/>
            <a:ext cx="9127775" cy="725165"/>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06</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按数字键</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预览画面效果，如图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3-29</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所示。预览结束后对影片进行输出和保存。</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7" name="图片 26" descr="图3-29">
            <a:extLst>
              <a:ext uri="{FF2B5EF4-FFF2-40B4-BE49-F238E27FC236}">
                <a16:creationId xmlns:a16="http://schemas.microsoft.com/office/drawing/2014/main" id="{C5BEC532-715C-5F0F-46DC-2285E534F99A}"/>
              </a:ext>
            </a:extLst>
          </p:cNvPr>
          <p:cNvPicPr>
            <a:picLocks noChangeAspect="1"/>
          </p:cNvPicPr>
          <p:nvPr/>
        </p:nvPicPr>
        <p:blipFill>
          <a:blip r:embed="rId4"/>
          <a:stretch>
            <a:fillRect/>
          </a:stretch>
        </p:blipFill>
        <p:spPr>
          <a:xfrm>
            <a:off x="2612468" y="4902108"/>
            <a:ext cx="6237618" cy="1906905"/>
          </a:xfrm>
          <a:prstGeom prst="rect">
            <a:avLst/>
          </a:prstGeom>
        </p:spPr>
      </p:pic>
      <p:sp>
        <p:nvSpPr>
          <p:cNvPr id="29" name="文本框 28">
            <a:extLst>
              <a:ext uri="{FF2B5EF4-FFF2-40B4-BE49-F238E27FC236}">
                <a16:creationId xmlns:a16="http://schemas.microsoft.com/office/drawing/2014/main" id="{9607E39B-7B59-CE0B-EC48-F730DDCB8FD0}"/>
              </a:ext>
            </a:extLst>
          </p:cNvPr>
          <p:cNvSpPr txBox="1"/>
          <p:nvPr/>
        </p:nvSpPr>
        <p:spPr>
          <a:xfrm>
            <a:off x="5992534" y="6348631"/>
            <a:ext cx="6310992" cy="460382"/>
          </a:xfrm>
          <a:prstGeom prst="rect">
            <a:avLst/>
          </a:prstGeom>
          <a:noFill/>
        </p:spPr>
        <p:txBody>
          <a:bodyPr wrap="square">
            <a:spAutoFit/>
          </a:bodyPr>
          <a:lstStyle/>
          <a:p>
            <a:pPr indent="304800"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3-29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34238742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圆角 10">
            <a:extLst>
              <a:ext uri="{FF2B5EF4-FFF2-40B4-BE49-F238E27FC236}">
                <a16:creationId xmlns:a16="http://schemas.microsoft.com/office/drawing/2014/main" id="{EF9ED83E-27BE-E3BC-5DC2-39F76F508B63}"/>
              </a:ext>
            </a:extLst>
          </p:cNvPr>
          <p:cNvSpPr/>
          <p:nvPr/>
        </p:nvSpPr>
        <p:spPr>
          <a:xfrm>
            <a:off x="2612469" y="624718"/>
            <a:ext cx="8637917" cy="1432680"/>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使用“对齐”面板可以对图层进行对齐和平均分布操作。执行“窗口</a:t>
            </a:r>
            <a:r>
              <a:rPr lang="en-US" altLang="zh-CN" sz="2000" kern="100" dirty="0">
                <a:solidFill>
                  <a:schemeClr val="tx1"/>
                </a:solidFill>
                <a:effectLst/>
                <a:latin typeface="微软雅黑" panose="020B0503020204020204" pitchFamily="34" charset="-122"/>
                <a:ea typeface="微软雅黑" panose="020B0503020204020204" pitchFamily="34" charset="-122"/>
              </a:rPr>
              <a:t>&gt;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对齐”菜单命令，可以打开“对齐”面板，如图</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3-30</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0" name="等腰三角形 19">
            <a:extLst>
              <a:ext uri="{FF2B5EF4-FFF2-40B4-BE49-F238E27FC236}">
                <a16:creationId xmlns:a16="http://schemas.microsoft.com/office/drawing/2014/main" id="{CCA565A4-04E9-3B5F-76F9-AA661B72B599}"/>
              </a:ext>
            </a:extLst>
          </p:cNvPr>
          <p:cNvSpPr/>
          <p:nvPr/>
        </p:nvSpPr>
        <p:spPr>
          <a:xfrm rot="16200000">
            <a:off x="2204972"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a:extLst>
              <a:ext uri="{FF2B5EF4-FFF2-40B4-BE49-F238E27FC236}">
                <a16:creationId xmlns:a16="http://schemas.microsoft.com/office/drawing/2014/main" id="{56684A27-19DC-6A85-A45A-65B4AE2513ED}"/>
              </a:ext>
            </a:extLst>
          </p:cNvPr>
          <p:cNvGrpSpPr/>
          <p:nvPr/>
        </p:nvGrpSpPr>
        <p:grpSpPr>
          <a:xfrm>
            <a:off x="33189" y="1064025"/>
            <a:ext cx="2131842" cy="918222"/>
            <a:chOff x="83895" y="1481511"/>
            <a:chExt cx="2131842" cy="918222"/>
          </a:xfrm>
        </p:grpSpPr>
        <p:sp>
          <p:nvSpPr>
            <p:cNvPr id="22" name="矩形: 圆角 21">
              <a:extLst>
                <a:ext uri="{FF2B5EF4-FFF2-40B4-BE49-F238E27FC236}">
                  <a16:creationId xmlns:a16="http://schemas.microsoft.com/office/drawing/2014/main" id="{F55C5C87-0C6B-77DE-8D09-2FEA1921D5DF}"/>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BB7FBC10-313A-D474-52D3-69DE22EF381C}"/>
                </a:ext>
              </a:extLst>
            </p:cNvPr>
            <p:cNvSpPr txBox="1"/>
            <p:nvPr/>
          </p:nvSpPr>
          <p:spPr>
            <a:xfrm>
              <a:off x="99694" y="1502038"/>
              <a:ext cx="2064281" cy="830997"/>
            </a:xfrm>
            <a:prstGeom prst="rect">
              <a:avLst/>
            </a:prstGeom>
            <a:noFill/>
          </p:spPr>
          <p:txBody>
            <a:bodyPr wrap="square" rtlCol="0">
              <a:spAutoFit/>
            </a:bodyPr>
            <a:lstStyle/>
            <a:p>
              <a:pPr algn="ctr"/>
              <a:r>
                <a:rPr lang="zh-CN" altLang="en-US" sz="2400" b="1" dirty="0">
                  <a:solidFill>
                    <a:schemeClr val="bg1"/>
                  </a:solidFill>
                </a:rPr>
                <a:t>图层的对齐的平均分布</a:t>
              </a:r>
            </a:p>
          </p:txBody>
        </p:sp>
      </p:grpSp>
      <p:pic>
        <p:nvPicPr>
          <p:cNvPr id="24" name="图片 23" descr="图3-30">
            <a:extLst>
              <a:ext uri="{FF2B5EF4-FFF2-40B4-BE49-F238E27FC236}">
                <a16:creationId xmlns:a16="http://schemas.microsoft.com/office/drawing/2014/main" id="{E914564D-BFA5-8636-F380-5479DFFCBB9E}"/>
              </a:ext>
            </a:extLst>
          </p:cNvPr>
          <p:cNvPicPr>
            <a:picLocks noChangeAspect="1"/>
          </p:cNvPicPr>
          <p:nvPr/>
        </p:nvPicPr>
        <p:blipFill>
          <a:blip r:embed="rId3"/>
          <a:stretch>
            <a:fillRect/>
          </a:stretch>
        </p:blipFill>
        <p:spPr>
          <a:xfrm>
            <a:off x="2612469" y="2224708"/>
            <a:ext cx="2139052" cy="1349887"/>
          </a:xfrm>
          <a:prstGeom prst="rect">
            <a:avLst/>
          </a:prstGeom>
        </p:spPr>
      </p:pic>
      <p:sp>
        <p:nvSpPr>
          <p:cNvPr id="26" name="文本框 25">
            <a:extLst>
              <a:ext uri="{FF2B5EF4-FFF2-40B4-BE49-F238E27FC236}">
                <a16:creationId xmlns:a16="http://schemas.microsoft.com/office/drawing/2014/main" id="{DD392DA1-7A98-A042-5DCA-73414ACB1C0F}"/>
              </a:ext>
            </a:extLst>
          </p:cNvPr>
          <p:cNvSpPr txBox="1"/>
          <p:nvPr/>
        </p:nvSpPr>
        <p:spPr>
          <a:xfrm>
            <a:off x="1894115" y="3130542"/>
            <a:ext cx="6106886" cy="460382"/>
          </a:xfrm>
          <a:prstGeom prst="rect">
            <a:avLst/>
          </a:prstGeom>
          <a:noFill/>
        </p:spPr>
        <p:txBody>
          <a:bodyPr wrap="square">
            <a:spAutoFit/>
          </a:bodyPr>
          <a:lstStyle/>
          <a:p>
            <a:pPr indent="304800"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3-30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7" name="矩形: 圆角 26">
            <a:extLst>
              <a:ext uri="{FF2B5EF4-FFF2-40B4-BE49-F238E27FC236}">
                <a16:creationId xmlns:a16="http://schemas.microsoft.com/office/drawing/2014/main" id="{9DEEA03E-CBC6-EB79-B35F-9BFD095B295D}"/>
              </a:ext>
            </a:extLst>
          </p:cNvPr>
          <p:cNvSpPr/>
          <p:nvPr/>
        </p:nvSpPr>
        <p:spPr>
          <a:xfrm>
            <a:off x="2612468" y="3692918"/>
            <a:ext cx="8392989" cy="3099761"/>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需要注意的是在对齐图层时，至少需要选择</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个图层；在平均分布图层时，至少需要选择</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个图层。</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如果选择右边对齐的方式来对齐图层，所有图层都将以位置靠在最右边的图层为基准进行对齐； 如果选择左边对齐的方式来对齐图层，所有图层都将以位置靠在最左边的图层为基准来对齐图层。</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如果选择平均分布的方式来对齐图层，</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After Effects</a:t>
            </a:r>
            <a:r>
              <a:rPr lang="zh-CN"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会</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自动找到位于最极端的上下或左右位置的图层来平均分布位于其间的图层。</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8" name="矩形 27">
            <a:extLst>
              <a:ext uri="{FF2B5EF4-FFF2-40B4-BE49-F238E27FC236}">
                <a16:creationId xmlns:a16="http://schemas.microsoft.com/office/drawing/2014/main" id="{2B04F47D-EA69-A60A-A496-6C7DABBDADFA}"/>
              </a:ext>
            </a:extLst>
          </p:cNvPr>
          <p:cNvSpPr/>
          <p:nvPr/>
        </p:nvSpPr>
        <p:spPr>
          <a:xfrm>
            <a:off x="5635877" y="2210724"/>
            <a:ext cx="5140983" cy="1347542"/>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6070" algn="just">
              <a:lnSpc>
                <a:spcPct val="150000"/>
              </a:lnSpc>
            </a:pPr>
            <a:r>
              <a:rPr lang="zh-CN" altLang="zh-CN" dirty="0">
                <a:solidFill>
                  <a:schemeClr val="bg1"/>
                </a:solidFill>
              </a:rPr>
              <a:t>技巧小贴士：</a:t>
            </a:r>
          </a:p>
          <a:p>
            <a:r>
              <a:rPr lang="zh-CN" altLang="zh-CN" dirty="0">
                <a:solidFill>
                  <a:schemeClr val="bg1"/>
                </a:solidFill>
              </a:rPr>
              <a:t>被锁定的图层不能与其他图层—同进行对齐和平均分布，文字</a:t>
            </a:r>
            <a:r>
              <a:rPr lang="en-US" altLang="zh-CN" dirty="0">
                <a:solidFill>
                  <a:schemeClr val="bg1"/>
                </a:solidFill>
              </a:rPr>
              <a:t>(</a:t>
            </a:r>
            <a:r>
              <a:rPr lang="zh-CN" altLang="zh-CN" dirty="0">
                <a:solidFill>
                  <a:schemeClr val="bg1"/>
                </a:solidFill>
              </a:rPr>
              <a:t>非文字图层</a:t>
            </a:r>
            <a:r>
              <a:rPr lang="en-US" altLang="zh-CN" dirty="0">
                <a:solidFill>
                  <a:schemeClr val="bg1"/>
                </a:solidFill>
              </a:rPr>
              <a:t>)</a:t>
            </a:r>
            <a:r>
              <a:rPr lang="zh-CN" altLang="zh-CN" dirty="0">
                <a:solidFill>
                  <a:schemeClr val="bg1"/>
                </a:solidFill>
              </a:rPr>
              <a:t>的对齐方式不受“对齐”面板的影响。</a:t>
            </a:r>
            <a:endParaRPr lang="zh-CN" altLang="en-US" dirty="0">
              <a:solidFill>
                <a:schemeClr val="bg1"/>
              </a:solidFill>
            </a:endParaRPr>
          </a:p>
        </p:txBody>
      </p:sp>
    </p:spTree>
    <p:custDataLst>
      <p:tags r:id="rId1"/>
    </p:custDataLst>
    <p:extLst>
      <p:ext uri="{BB962C8B-B14F-4D97-AF65-F5344CB8AC3E}">
        <p14:creationId xmlns:p14="http://schemas.microsoft.com/office/powerpoint/2010/main" val="14569968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圆角 10">
            <a:extLst>
              <a:ext uri="{FF2B5EF4-FFF2-40B4-BE49-F238E27FC236}">
                <a16:creationId xmlns:a16="http://schemas.microsoft.com/office/drawing/2014/main" id="{63666DA6-DDED-784F-0F8A-82410CDE2A74}"/>
              </a:ext>
            </a:extLst>
          </p:cNvPr>
          <p:cNvSpPr/>
          <p:nvPr/>
        </p:nvSpPr>
        <p:spPr>
          <a:xfrm>
            <a:off x="2612469" y="624718"/>
            <a:ext cx="8637917" cy="1432680"/>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当使用“关键帧辅助”中的“序列图层”命令来自动排列图层的入点和出点时，在“时间轴”面板中依次选择作为序列图层的图层，然后执行“动画</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关键帧辅助</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序列图层”菜单命令，可以打开“序列图层”对话框，如图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3-31</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等腰三角形 11">
            <a:extLst>
              <a:ext uri="{FF2B5EF4-FFF2-40B4-BE49-F238E27FC236}">
                <a16:creationId xmlns:a16="http://schemas.microsoft.com/office/drawing/2014/main" id="{FDD816AD-0C3B-ED83-BCF5-4E180955FB62}"/>
              </a:ext>
            </a:extLst>
          </p:cNvPr>
          <p:cNvSpPr/>
          <p:nvPr/>
        </p:nvSpPr>
        <p:spPr>
          <a:xfrm rot="16200000">
            <a:off x="2204972"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a16="http://schemas.microsoft.com/office/drawing/2014/main" id="{22C074DB-3FFB-211B-8C98-096A78F5AB00}"/>
              </a:ext>
            </a:extLst>
          </p:cNvPr>
          <p:cNvGrpSpPr/>
          <p:nvPr/>
        </p:nvGrpSpPr>
        <p:grpSpPr>
          <a:xfrm>
            <a:off x="140967" y="1064025"/>
            <a:ext cx="2024064" cy="918222"/>
            <a:chOff x="79865" y="1481511"/>
            <a:chExt cx="2135872" cy="918222"/>
          </a:xfrm>
        </p:grpSpPr>
        <p:sp>
          <p:nvSpPr>
            <p:cNvPr id="21" name="矩形: 圆角 20">
              <a:extLst>
                <a:ext uri="{FF2B5EF4-FFF2-40B4-BE49-F238E27FC236}">
                  <a16:creationId xmlns:a16="http://schemas.microsoft.com/office/drawing/2014/main" id="{2FC1ED58-A82E-B968-A199-B543771C5008}"/>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02033F3D-318A-4EDA-7D35-A057D9F50DA0}"/>
                </a:ext>
              </a:extLst>
            </p:cNvPr>
            <p:cNvSpPr txBox="1"/>
            <p:nvPr/>
          </p:nvSpPr>
          <p:spPr>
            <a:xfrm>
              <a:off x="79865" y="1712429"/>
              <a:ext cx="2064281" cy="461665"/>
            </a:xfrm>
            <a:prstGeom prst="rect">
              <a:avLst/>
            </a:prstGeom>
            <a:noFill/>
          </p:spPr>
          <p:txBody>
            <a:bodyPr wrap="square" rtlCol="0">
              <a:spAutoFit/>
            </a:bodyPr>
            <a:lstStyle/>
            <a:p>
              <a:pPr algn="ctr"/>
              <a:r>
                <a:rPr lang="zh-CN" altLang="en-US" sz="2400" b="1" dirty="0">
                  <a:solidFill>
                    <a:schemeClr val="bg1"/>
                  </a:solidFill>
                </a:rPr>
                <a:t>序列图层</a:t>
              </a:r>
            </a:p>
          </p:txBody>
        </p:sp>
      </p:grpSp>
      <p:pic>
        <p:nvPicPr>
          <p:cNvPr id="23" name="图片 22" descr="图3-31">
            <a:extLst>
              <a:ext uri="{FF2B5EF4-FFF2-40B4-BE49-F238E27FC236}">
                <a16:creationId xmlns:a16="http://schemas.microsoft.com/office/drawing/2014/main" id="{5E6A391A-3582-F6A8-D7F3-10CA2BA796AB}"/>
              </a:ext>
            </a:extLst>
          </p:cNvPr>
          <p:cNvPicPr>
            <a:picLocks noChangeAspect="1"/>
          </p:cNvPicPr>
          <p:nvPr/>
        </p:nvPicPr>
        <p:blipFill>
          <a:blip r:embed="rId3"/>
          <a:stretch>
            <a:fillRect/>
          </a:stretch>
        </p:blipFill>
        <p:spPr>
          <a:xfrm>
            <a:off x="2650569" y="2417718"/>
            <a:ext cx="5998174" cy="2774768"/>
          </a:xfrm>
          <a:prstGeom prst="rect">
            <a:avLst/>
          </a:prstGeom>
        </p:spPr>
      </p:pic>
      <p:sp>
        <p:nvSpPr>
          <p:cNvPr id="25" name="文本框 24">
            <a:extLst>
              <a:ext uri="{FF2B5EF4-FFF2-40B4-BE49-F238E27FC236}">
                <a16:creationId xmlns:a16="http://schemas.microsoft.com/office/drawing/2014/main" id="{969F1355-AFE2-746C-B5C4-FD00EE327B19}"/>
              </a:ext>
            </a:extLst>
          </p:cNvPr>
          <p:cNvSpPr txBox="1"/>
          <p:nvPr/>
        </p:nvSpPr>
        <p:spPr>
          <a:xfrm>
            <a:off x="5890533" y="4732104"/>
            <a:ext cx="6098720" cy="460382"/>
          </a:xfrm>
          <a:prstGeom prst="rect">
            <a:avLst/>
          </a:prstGeom>
          <a:noFill/>
        </p:spPr>
        <p:txBody>
          <a:bodyPr wrap="square">
            <a:spAutoFit/>
          </a:bodyPr>
          <a:lstStyle/>
          <a:p>
            <a:pPr indent="304800"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3-31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89742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圆角 19">
            <a:extLst>
              <a:ext uri="{FF2B5EF4-FFF2-40B4-BE49-F238E27FC236}">
                <a16:creationId xmlns:a16="http://schemas.microsoft.com/office/drawing/2014/main" id="{B4027FF7-185C-9400-FC1C-8E9C13049BA6}"/>
              </a:ext>
            </a:extLst>
          </p:cNvPr>
          <p:cNvSpPr/>
          <p:nvPr/>
        </p:nvSpPr>
        <p:spPr>
          <a:xfrm>
            <a:off x="2612470" y="543073"/>
            <a:ext cx="8392987" cy="1922540"/>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设置图层时间的方法有很多种，可以使用时间设置栏对图层的出入点时间进行精确设置，也可以使用手动方式对图层时间进行直接设置，具体方法如下</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第</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种</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在“时间轴”面板中的出入点时间上拖拽或单击，然后在打开的对话框中直接输入数值来改变图层的出入点时间，如图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3-32</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1" name="等腰三角形 20">
            <a:extLst>
              <a:ext uri="{FF2B5EF4-FFF2-40B4-BE49-F238E27FC236}">
                <a16:creationId xmlns:a16="http://schemas.microsoft.com/office/drawing/2014/main" id="{00110D14-DF45-CC1A-44AC-0D078ADA536F}"/>
              </a:ext>
            </a:extLst>
          </p:cNvPr>
          <p:cNvSpPr/>
          <p:nvPr/>
        </p:nvSpPr>
        <p:spPr>
          <a:xfrm rot="16200000">
            <a:off x="2204972"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a16="http://schemas.microsoft.com/office/drawing/2014/main" id="{AD851926-1BBF-AB1C-9BE2-D0D0B97E5EEE}"/>
              </a:ext>
            </a:extLst>
          </p:cNvPr>
          <p:cNvGrpSpPr/>
          <p:nvPr/>
        </p:nvGrpSpPr>
        <p:grpSpPr>
          <a:xfrm>
            <a:off x="144786" y="1064025"/>
            <a:ext cx="2020245" cy="934551"/>
            <a:chOff x="83895" y="1481511"/>
            <a:chExt cx="2131842" cy="934551"/>
          </a:xfrm>
        </p:grpSpPr>
        <p:sp>
          <p:nvSpPr>
            <p:cNvPr id="23" name="矩形: 圆角 22">
              <a:extLst>
                <a:ext uri="{FF2B5EF4-FFF2-40B4-BE49-F238E27FC236}">
                  <a16:creationId xmlns:a16="http://schemas.microsoft.com/office/drawing/2014/main" id="{02318EDF-12C9-5305-59C8-62C7291FC699}"/>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84715630-005F-C794-9AFC-AF0739CD5014}"/>
                </a:ext>
              </a:extLst>
            </p:cNvPr>
            <p:cNvSpPr txBox="1"/>
            <p:nvPr/>
          </p:nvSpPr>
          <p:spPr>
            <a:xfrm>
              <a:off x="83895" y="1585065"/>
              <a:ext cx="2064281" cy="830997"/>
            </a:xfrm>
            <a:prstGeom prst="rect">
              <a:avLst/>
            </a:prstGeom>
            <a:noFill/>
          </p:spPr>
          <p:txBody>
            <a:bodyPr wrap="square" rtlCol="0">
              <a:spAutoFit/>
            </a:bodyPr>
            <a:lstStyle/>
            <a:p>
              <a:pPr algn="ctr"/>
              <a:r>
                <a:rPr lang="zh-CN" altLang="en-US" sz="2400" b="1" dirty="0">
                  <a:solidFill>
                    <a:schemeClr val="bg1"/>
                  </a:solidFill>
                </a:rPr>
                <a:t>设置图层时间</a:t>
              </a:r>
            </a:p>
          </p:txBody>
        </p:sp>
      </p:grpSp>
      <p:pic>
        <p:nvPicPr>
          <p:cNvPr id="25" name="图片 24" descr="图3-32">
            <a:extLst>
              <a:ext uri="{FF2B5EF4-FFF2-40B4-BE49-F238E27FC236}">
                <a16:creationId xmlns:a16="http://schemas.microsoft.com/office/drawing/2014/main" id="{C4FB13DC-2167-06F5-6FAF-393E5D2A29F4}"/>
              </a:ext>
            </a:extLst>
          </p:cNvPr>
          <p:cNvPicPr>
            <a:picLocks noChangeAspect="1"/>
          </p:cNvPicPr>
          <p:nvPr/>
        </p:nvPicPr>
        <p:blipFill>
          <a:blip r:embed="rId4"/>
          <a:stretch>
            <a:fillRect/>
          </a:stretch>
        </p:blipFill>
        <p:spPr>
          <a:xfrm>
            <a:off x="2939044" y="2661557"/>
            <a:ext cx="5358866" cy="1616529"/>
          </a:xfrm>
          <a:prstGeom prst="rect">
            <a:avLst/>
          </a:prstGeom>
        </p:spPr>
      </p:pic>
      <p:sp>
        <p:nvSpPr>
          <p:cNvPr id="27" name="文本框 26">
            <a:extLst>
              <a:ext uri="{FF2B5EF4-FFF2-40B4-BE49-F238E27FC236}">
                <a16:creationId xmlns:a16="http://schemas.microsoft.com/office/drawing/2014/main" id="{A282B786-65B9-3C67-3CCD-3F4C2C964441}"/>
              </a:ext>
            </a:extLst>
          </p:cNvPr>
          <p:cNvSpPr txBox="1"/>
          <p:nvPr/>
        </p:nvSpPr>
        <p:spPr>
          <a:xfrm>
            <a:off x="5465995" y="3883019"/>
            <a:ext cx="6098720" cy="460382"/>
          </a:xfrm>
          <a:prstGeom prst="rect">
            <a:avLst/>
          </a:prstGeom>
          <a:noFill/>
        </p:spPr>
        <p:txBody>
          <a:bodyPr wrap="square">
            <a:spAutoFit/>
          </a:bodyPr>
          <a:lstStyle/>
          <a:p>
            <a:pPr indent="304800"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3-32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8" name="图片 27" descr="图3-33">
            <a:extLst>
              <a:ext uri="{FF2B5EF4-FFF2-40B4-BE49-F238E27FC236}">
                <a16:creationId xmlns:a16="http://schemas.microsoft.com/office/drawing/2014/main" id="{DB332DA3-00BA-9855-FA1A-5772A908F8AD}"/>
              </a:ext>
            </a:extLst>
          </p:cNvPr>
          <p:cNvPicPr>
            <a:picLocks noChangeAspect="1"/>
          </p:cNvPicPr>
          <p:nvPr/>
        </p:nvPicPr>
        <p:blipFill>
          <a:blip r:embed="rId5"/>
          <a:stretch>
            <a:fillRect/>
          </a:stretch>
        </p:blipFill>
        <p:spPr>
          <a:xfrm>
            <a:off x="6342972" y="4609105"/>
            <a:ext cx="2770862" cy="2017756"/>
          </a:xfrm>
          <a:prstGeom prst="rect">
            <a:avLst/>
          </a:prstGeom>
        </p:spPr>
      </p:pic>
      <p:sp>
        <p:nvSpPr>
          <p:cNvPr id="30" name="文本框 29">
            <a:extLst>
              <a:ext uri="{FF2B5EF4-FFF2-40B4-BE49-F238E27FC236}">
                <a16:creationId xmlns:a16="http://schemas.microsoft.com/office/drawing/2014/main" id="{8D8C7D90-798C-6119-9BF7-B71DF952E989}"/>
              </a:ext>
            </a:extLst>
          </p:cNvPr>
          <p:cNvSpPr txBox="1"/>
          <p:nvPr/>
        </p:nvSpPr>
        <p:spPr>
          <a:xfrm>
            <a:off x="6282599" y="6182807"/>
            <a:ext cx="6098720" cy="460382"/>
          </a:xfrm>
          <a:prstGeom prst="rect">
            <a:avLst/>
          </a:prstGeom>
          <a:noFill/>
        </p:spPr>
        <p:txBody>
          <a:bodyPr wrap="square">
            <a:spAutoFit/>
          </a:bodyPr>
          <a:lstStyle/>
          <a:p>
            <a:pPr indent="304800"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3-33</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1" name="矩形: 圆角 30">
            <a:extLst>
              <a:ext uri="{FF2B5EF4-FFF2-40B4-BE49-F238E27FC236}">
                <a16:creationId xmlns:a16="http://schemas.microsoft.com/office/drawing/2014/main" id="{1E8C0643-CBC3-C879-163A-E316DD5474D7}"/>
              </a:ext>
            </a:extLst>
          </p:cNvPr>
          <p:cNvSpPr/>
          <p:nvPr/>
        </p:nvSpPr>
        <p:spPr>
          <a:xfrm>
            <a:off x="3065688" y="4539345"/>
            <a:ext cx="3030312" cy="2107030"/>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第</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种</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在“时间轴”面板的图层时间栏中，通过在时间标尺上拖拽图层的出入点位置进行设置，如图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3-33</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39163172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33528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3" name="文本框 2"/>
          <p:cNvSpPr txBox="1"/>
          <p:nvPr/>
        </p:nvSpPr>
        <p:spPr>
          <a:xfrm>
            <a:off x="930042" y="2606075"/>
            <a:ext cx="1492716" cy="830997"/>
          </a:xfrm>
          <a:prstGeom prst="rect">
            <a:avLst/>
          </a:prstGeom>
          <a:noFill/>
        </p:spPr>
        <p:txBody>
          <a:bodyPr wrap="none" rtlCol="0">
            <a:spAutoFit/>
          </a:bodyPr>
          <a:lstStyle/>
          <a:p>
            <a:pPr algn="ctr"/>
            <a:r>
              <a:rPr lang="zh-CN" altLang="en-US" sz="4800" b="1" spc="300" dirty="0">
                <a:solidFill>
                  <a:schemeClr val="bg1"/>
                </a:solidFill>
              </a:rPr>
              <a:t>目录</a:t>
            </a:r>
          </a:p>
        </p:txBody>
      </p:sp>
      <p:sp>
        <p:nvSpPr>
          <p:cNvPr id="7" name="文本框 6"/>
          <p:cNvSpPr txBox="1"/>
          <p:nvPr/>
        </p:nvSpPr>
        <p:spPr>
          <a:xfrm>
            <a:off x="808310" y="3554278"/>
            <a:ext cx="1736181" cy="400110"/>
          </a:xfrm>
          <a:prstGeom prst="rect">
            <a:avLst/>
          </a:prstGeom>
          <a:noFill/>
        </p:spPr>
        <p:txBody>
          <a:bodyPr wrap="none" rtlCol="0">
            <a:spAutoFit/>
          </a:bodyPr>
          <a:lstStyle/>
          <a:p>
            <a:pPr algn="ctr"/>
            <a:r>
              <a:rPr lang="en-US" altLang="zh-CN" sz="2000" spc="300" dirty="0">
                <a:solidFill>
                  <a:schemeClr val="bg1"/>
                </a:solidFill>
              </a:rPr>
              <a:t>CONTENT</a:t>
            </a:r>
            <a:endParaRPr lang="zh-CN" altLang="en-US" sz="2000" spc="300" dirty="0">
              <a:solidFill>
                <a:schemeClr val="bg1"/>
              </a:solidFill>
            </a:endParaRPr>
          </a:p>
        </p:txBody>
      </p:sp>
      <p:sp>
        <p:nvSpPr>
          <p:cNvPr id="5" name="文本框 4"/>
          <p:cNvSpPr txBox="1"/>
          <p:nvPr>
            <p:custDataLst>
              <p:tags r:id="rId2"/>
            </p:custDataLst>
          </p:nvPr>
        </p:nvSpPr>
        <p:spPr>
          <a:xfrm>
            <a:off x="5416593" y="879418"/>
            <a:ext cx="957313" cy="769441"/>
          </a:xfrm>
          <a:prstGeom prst="rect">
            <a:avLst/>
          </a:prstGeom>
          <a:noFill/>
        </p:spPr>
        <p:txBody>
          <a:bodyPr wrap="none" rtlCol="0">
            <a:spAutoFit/>
          </a:bodyPr>
          <a:lstStyle/>
          <a:p>
            <a:pPr algn="ctr"/>
            <a:r>
              <a:rPr lang="en-US" altLang="zh-CN" sz="4400" b="1" spc="300" dirty="0">
                <a:solidFill>
                  <a:schemeClr val="bg2">
                    <a:lumMod val="25000"/>
                  </a:schemeClr>
                </a:solidFill>
              </a:rPr>
              <a:t>01</a:t>
            </a:r>
            <a:endParaRPr lang="zh-CN" altLang="en-US" sz="4400" b="1" spc="300" dirty="0">
              <a:solidFill>
                <a:schemeClr val="bg2">
                  <a:lumMod val="25000"/>
                </a:schemeClr>
              </a:solidFill>
            </a:endParaRPr>
          </a:p>
        </p:txBody>
      </p:sp>
      <p:sp>
        <p:nvSpPr>
          <p:cNvPr id="6" name="文本框 5"/>
          <p:cNvSpPr txBox="1"/>
          <p:nvPr>
            <p:custDataLst>
              <p:tags r:id="rId3"/>
            </p:custDataLst>
          </p:nvPr>
        </p:nvSpPr>
        <p:spPr>
          <a:xfrm>
            <a:off x="6565164" y="872756"/>
            <a:ext cx="1620957" cy="523220"/>
          </a:xfrm>
          <a:prstGeom prst="rect">
            <a:avLst/>
          </a:prstGeom>
          <a:noFill/>
        </p:spPr>
        <p:txBody>
          <a:bodyPr wrap="none" rtlCol="0">
            <a:spAutoFit/>
          </a:bodyPr>
          <a:lstStyle/>
          <a:p>
            <a:r>
              <a:rPr lang="zh-CN" altLang="en-US" sz="2800" b="1" dirty="0">
                <a:solidFill>
                  <a:schemeClr val="bg2">
                    <a:lumMod val="25000"/>
                  </a:schemeClr>
                </a:solidFill>
              </a:rPr>
              <a:t>图层概括</a:t>
            </a:r>
          </a:p>
        </p:txBody>
      </p:sp>
      <p:sp>
        <p:nvSpPr>
          <p:cNvPr id="91" name="文本框 90"/>
          <p:cNvSpPr txBox="1"/>
          <p:nvPr>
            <p:custDataLst>
              <p:tags r:id="rId4"/>
            </p:custDataLst>
          </p:nvPr>
        </p:nvSpPr>
        <p:spPr>
          <a:xfrm>
            <a:off x="6565164" y="1378521"/>
            <a:ext cx="1818190" cy="276999"/>
          </a:xfrm>
          <a:prstGeom prst="rect">
            <a:avLst/>
          </a:prstGeom>
          <a:noFill/>
        </p:spPr>
        <p:txBody>
          <a:bodyPr wrap="none" rtlCol="0">
            <a:spAutoFit/>
          </a:bodyPr>
          <a:lstStyle/>
          <a:p>
            <a:r>
              <a:rPr lang="en-US" altLang="zh-CN" sz="1200" spc="300">
                <a:solidFill>
                  <a:schemeClr val="bg2">
                    <a:lumMod val="25000"/>
                  </a:schemeClr>
                </a:solidFill>
              </a:rPr>
              <a:t>Layer overview</a:t>
            </a:r>
            <a:endParaRPr lang="en-US" altLang="zh-CN" sz="1200" spc="300" dirty="0">
              <a:solidFill>
                <a:schemeClr val="bg2">
                  <a:lumMod val="25000"/>
                </a:schemeClr>
              </a:solidFill>
            </a:endParaRPr>
          </a:p>
        </p:txBody>
      </p:sp>
      <p:sp>
        <p:nvSpPr>
          <p:cNvPr id="97" name="文本框 96"/>
          <p:cNvSpPr txBox="1"/>
          <p:nvPr>
            <p:custDataLst>
              <p:tags r:id="rId5"/>
            </p:custDataLst>
          </p:nvPr>
        </p:nvSpPr>
        <p:spPr>
          <a:xfrm>
            <a:off x="5416593" y="2156019"/>
            <a:ext cx="957313" cy="769441"/>
          </a:xfrm>
          <a:prstGeom prst="rect">
            <a:avLst/>
          </a:prstGeom>
          <a:noFill/>
        </p:spPr>
        <p:txBody>
          <a:bodyPr wrap="none" rtlCol="0">
            <a:spAutoFit/>
          </a:bodyPr>
          <a:lstStyle/>
          <a:p>
            <a:pPr algn="ctr"/>
            <a:r>
              <a:rPr lang="en-US" altLang="zh-CN" sz="4400" b="1" spc="300" dirty="0">
                <a:solidFill>
                  <a:schemeClr val="bg2">
                    <a:lumMod val="25000"/>
                  </a:schemeClr>
                </a:solidFill>
              </a:rPr>
              <a:t>02</a:t>
            </a:r>
            <a:endParaRPr lang="zh-CN" altLang="en-US" sz="4400" b="1" spc="300" dirty="0">
              <a:solidFill>
                <a:schemeClr val="bg2">
                  <a:lumMod val="25000"/>
                </a:schemeClr>
              </a:solidFill>
            </a:endParaRPr>
          </a:p>
        </p:txBody>
      </p:sp>
      <p:sp>
        <p:nvSpPr>
          <p:cNvPr id="99" name="文本框 98"/>
          <p:cNvSpPr txBox="1"/>
          <p:nvPr>
            <p:custDataLst>
              <p:tags r:id="rId6"/>
            </p:custDataLst>
          </p:nvPr>
        </p:nvSpPr>
        <p:spPr>
          <a:xfrm>
            <a:off x="6565164" y="2149357"/>
            <a:ext cx="1620957" cy="523220"/>
          </a:xfrm>
          <a:prstGeom prst="rect">
            <a:avLst/>
          </a:prstGeom>
          <a:noFill/>
        </p:spPr>
        <p:txBody>
          <a:bodyPr wrap="none" rtlCol="0">
            <a:spAutoFit/>
          </a:bodyPr>
          <a:lstStyle/>
          <a:p>
            <a:r>
              <a:rPr lang="zh-CN" altLang="en-US" sz="2800" b="1" dirty="0">
                <a:solidFill>
                  <a:schemeClr val="bg2">
                    <a:lumMod val="25000"/>
                  </a:schemeClr>
                </a:solidFill>
              </a:rPr>
              <a:t>图层属性</a:t>
            </a:r>
          </a:p>
        </p:txBody>
      </p:sp>
      <p:sp>
        <p:nvSpPr>
          <p:cNvPr id="100" name="文本框 99"/>
          <p:cNvSpPr txBox="1"/>
          <p:nvPr>
            <p:custDataLst>
              <p:tags r:id="rId7"/>
            </p:custDataLst>
          </p:nvPr>
        </p:nvSpPr>
        <p:spPr>
          <a:xfrm>
            <a:off x="6565164" y="2655122"/>
            <a:ext cx="1993046" cy="276999"/>
          </a:xfrm>
          <a:prstGeom prst="rect">
            <a:avLst/>
          </a:prstGeom>
          <a:noFill/>
        </p:spPr>
        <p:txBody>
          <a:bodyPr wrap="none" rtlCol="0">
            <a:spAutoFit/>
          </a:bodyPr>
          <a:lstStyle/>
          <a:p>
            <a:pPr algn="l"/>
            <a:r>
              <a:rPr lang="en-US" altLang="zh-CN" sz="1200" spc="300" dirty="0">
                <a:solidFill>
                  <a:schemeClr val="bg2">
                    <a:lumMod val="25000"/>
                  </a:schemeClr>
                </a:solidFill>
              </a:rPr>
              <a:t>Layer properties</a:t>
            </a:r>
          </a:p>
        </p:txBody>
      </p:sp>
      <p:sp>
        <p:nvSpPr>
          <p:cNvPr id="102" name="文本框 101"/>
          <p:cNvSpPr txBox="1"/>
          <p:nvPr>
            <p:custDataLst>
              <p:tags r:id="rId8"/>
            </p:custDataLst>
          </p:nvPr>
        </p:nvSpPr>
        <p:spPr>
          <a:xfrm>
            <a:off x="5416593" y="3357270"/>
            <a:ext cx="957313" cy="769441"/>
          </a:xfrm>
          <a:prstGeom prst="rect">
            <a:avLst/>
          </a:prstGeom>
          <a:noFill/>
        </p:spPr>
        <p:txBody>
          <a:bodyPr wrap="none" rtlCol="0">
            <a:spAutoFit/>
          </a:bodyPr>
          <a:lstStyle/>
          <a:p>
            <a:pPr algn="ctr"/>
            <a:r>
              <a:rPr lang="en-US" altLang="zh-CN" sz="4400" b="1" spc="300" dirty="0">
                <a:solidFill>
                  <a:schemeClr val="bg2">
                    <a:lumMod val="25000"/>
                  </a:schemeClr>
                </a:solidFill>
              </a:rPr>
              <a:t>03</a:t>
            </a:r>
            <a:endParaRPr lang="zh-CN" altLang="en-US" sz="4400" b="1" spc="300" dirty="0">
              <a:solidFill>
                <a:schemeClr val="bg2">
                  <a:lumMod val="25000"/>
                </a:schemeClr>
              </a:solidFill>
            </a:endParaRPr>
          </a:p>
        </p:txBody>
      </p:sp>
      <p:sp>
        <p:nvSpPr>
          <p:cNvPr id="104" name="文本框 103"/>
          <p:cNvSpPr txBox="1"/>
          <p:nvPr>
            <p:custDataLst>
              <p:tags r:id="rId9"/>
            </p:custDataLst>
          </p:nvPr>
        </p:nvSpPr>
        <p:spPr>
          <a:xfrm>
            <a:off x="6565265" y="3350830"/>
            <a:ext cx="2877185" cy="523220"/>
          </a:xfrm>
          <a:prstGeom prst="rect">
            <a:avLst/>
          </a:prstGeom>
          <a:noFill/>
        </p:spPr>
        <p:txBody>
          <a:bodyPr wrap="square" rtlCol="0">
            <a:spAutoFit/>
          </a:bodyPr>
          <a:lstStyle/>
          <a:p>
            <a:pPr algn="l"/>
            <a:r>
              <a:rPr lang="zh-CN" altLang="en-US" sz="2800" b="1" dirty="0">
                <a:solidFill>
                  <a:schemeClr val="bg2">
                    <a:lumMod val="25000"/>
                  </a:schemeClr>
                </a:solidFill>
              </a:rPr>
              <a:t>图层的基本操作</a:t>
            </a:r>
          </a:p>
        </p:txBody>
      </p:sp>
      <p:sp>
        <p:nvSpPr>
          <p:cNvPr id="105" name="文本框 104"/>
          <p:cNvSpPr txBox="1"/>
          <p:nvPr>
            <p:custDataLst>
              <p:tags r:id="rId10"/>
            </p:custDataLst>
          </p:nvPr>
        </p:nvSpPr>
        <p:spPr>
          <a:xfrm>
            <a:off x="6565164" y="3856373"/>
            <a:ext cx="3096040" cy="276999"/>
          </a:xfrm>
          <a:prstGeom prst="rect">
            <a:avLst/>
          </a:prstGeom>
          <a:noFill/>
        </p:spPr>
        <p:txBody>
          <a:bodyPr wrap="none" rtlCol="0">
            <a:spAutoFit/>
          </a:bodyPr>
          <a:lstStyle/>
          <a:p>
            <a:r>
              <a:rPr lang="en-US" altLang="zh-CN" sz="1200" spc="300" dirty="0">
                <a:solidFill>
                  <a:schemeClr val="bg2">
                    <a:lumMod val="25000"/>
                  </a:schemeClr>
                </a:solidFill>
              </a:rPr>
              <a:t>Basic operations on layers</a:t>
            </a:r>
          </a:p>
        </p:txBody>
      </p:sp>
      <p:sp>
        <p:nvSpPr>
          <p:cNvPr id="112" name="文本框 111"/>
          <p:cNvSpPr txBox="1"/>
          <p:nvPr>
            <p:custDataLst>
              <p:tags r:id="rId11"/>
            </p:custDataLst>
          </p:nvPr>
        </p:nvSpPr>
        <p:spPr>
          <a:xfrm>
            <a:off x="5416593" y="4516888"/>
            <a:ext cx="957314" cy="769441"/>
          </a:xfrm>
          <a:prstGeom prst="rect">
            <a:avLst/>
          </a:prstGeom>
          <a:noFill/>
        </p:spPr>
        <p:txBody>
          <a:bodyPr wrap="none" rtlCol="0">
            <a:spAutoFit/>
          </a:bodyPr>
          <a:lstStyle/>
          <a:p>
            <a:pPr algn="ctr"/>
            <a:r>
              <a:rPr lang="en-US" altLang="zh-CN" sz="4400" b="1" spc="300" dirty="0">
                <a:solidFill>
                  <a:schemeClr val="bg2">
                    <a:lumMod val="25000"/>
                  </a:schemeClr>
                </a:solidFill>
              </a:rPr>
              <a:t>04</a:t>
            </a:r>
            <a:endParaRPr lang="zh-CN" altLang="en-US" sz="4400" b="1" spc="300" dirty="0">
              <a:solidFill>
                <a:schemeClr val="bg2">
                  <a:lumMod val="25000"/>
                </a:schemeClr>
              </a:solidFill>
            </a:endParaRPr>
          </a:p>
        </p:txBody>
      </p:sp>
      <p:sp>
        <p:nvSpPr>
          <p:cNvPr id="114" name="文本框 113"/>
          <p:cNvSpPr txBox="1"/>
          <p:nvPr>
            <p:custDataLst>
              <p:tags r:id="rId12"/>
            </p:custDataLst>
          </p:nvPr>
        </p:nvSpPr>
        <p:spPr>
          <a:xfrm>
            <a:off x="6565164" y="4510226"/>
            <a:ext cx="1620957" cy="523220"/>
          </a:xfrm>
          <a:prstGeom prst="rect">
            <a:avLst/>
          </a:prstGeom>
          <a:noFill/>
        </p:spPr>
        <p:txBody>
          <a:bodyPr wrap="none" rtlCol="0">
            <a:spAutoFit/>
          </a:bodyPr>
          <a:lstStyle/>
          <a:p>
            <a:r>
              <a:rPr lang="zh-CN" altLang="en-US" sz="2800" b="1" dirty="0">
                <a:solidFill>
                  <a:schemeClr val="bg2">
                    <a:lumMod val="25000"/>
                  </a:schemeClr>
                </a:solidFill>
              </a:rPr>
              <a:t>课后习题</a:t>
            </a:r>
          </a:p>
        </p:txBody>
      </p:sp>
      <p:sp>
        <p:nvSpPr>
          <p:cNvPr id="115" name="文本框 114"/>
          <p:cNvSpPr txBox="1"/>
          <p:nvPr>
            <p:custDataLst>
              <p:tags r:id="rId13"/>
            </p:custDataLst>
          </p:nvPr>
        </p:nvSpPr>
        <p:spPr>
          <a:xfrm>
            <a:off x="6565164" y="5015991"/>
            <a:ext cx="2472023" cy="276999"/>
          </a:xfrm>
          <a:prstGeom prst="rect">
            <a:avLst/>
          </a:prstGeom>
          <a:noFill/>
        </p:spPr>
        <p:txBody>
          <a:bodyPr wrap="none" rtlCol="0">
            <a:spAutoFit/>
          </a:bodyPr>
          <a:lstStyle/>
          <a:p>
            <a:r>
              <a:rPr lang="en-US" altLang="zh-CN" sz="1200" spc="300" dirty="0">
                <a:solidFill>
                  <a:schemeClr val="bg2">
                    <a:lumMod val="25000"/>
                  </a:schemeClr>
                </a:solidFill>
              </a:rPr>
              <a:t>After Class Exercises</a:t>
            </a:r>
          </a:p>
        </p:txBody>
      </p:sp>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圆角 10">
            <a:extLst>
              <a:ext uri="{FF2B5EF4-FFF2-40B4-BE49-F238E27FC236}">
                <a16:creationId xmlns:a16="http://schemas.microsoft.com/office/drawing/2014/main" id="{A1CAE3EF-D0AA-B428-EA7F-8EE8224F42AA}"/>
              </a:ext>
            </a:extLst>
          </p:cNvPr>
          <p:cNvSpPr/>
          <p:nvPr/>
        </p:nvSpPr>
        <p:spPr>
          <a:xfrm>
            <a:off x="2612470" y="209214"/>
            <a:ext cx="5645887" cy="2885927"/>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图层拆分就是将一个图层在指定的时间处拆分为多段图层。选择需要分离</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打断的图层，然后在“时间轴”面板中将时间指示器拖拽到需要分离的位置，如图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3-34</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所示，接着执行“编辑</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拆分图层”菜单命令或按快捷键</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Ctrl+Shift+D</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3-35</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所示，这样就把图层在当前时间处分离开了。</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等腰三角形 11">
            <a:extLst>
              <a:ext uri="{FF2B5EF4-FFF2-40B4-BE49-F238E27FC236}">
                <a16:creationId xmlns:a16="http://schemas.microsoft.com/office/drawing/2014/main" id="{8149FBA2-6887-1C8B-9656-062EB24C07E9}"/>
              </a:ext>
            </a:extLst>
          </p:cNvPr>
          <p:cNvSpPr/>
          <p:nvPr/>
        </p:nvSpPr>
        <p:spPr>
          <a:xfrm rot="16200000">
            <a:off x="2204972"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a16="http://schemas.microsoft.com/office/drawing/2014/main" id="{F029A070-ADED-6072-1383-9B2222C8467E}"/>
              </a:ext>
            </a:extLst>
          </p:cNvPr>
          <p:cNvGrpSpPr/>
          <p:nvPr/>
        </p:nvGrpSpPr>
        <p:grpSpPr>
          <a:xfrm>
            <a:off x="144786" y="1064025"/>
            <a:ext cx="2020245" cy="918222"/>
            <a:chOff x="83895" y="1481511"/>
            <a:chExt cx="2131842" cy="918222"/>
          </a:xfrm>
        </p:grpSpPr>
        <p:sp>
          <p:nvSpPr>
            <p:cNvPr id="21" name="矩形: 圆角 20">
              <a:extLst>
                <a:ext uri="{FF2B5EF4-FFF2-40B4-BE49-F238E27FC236}">
                  <a16:creationId xmlns:a16="http://schemas.microsoft.com/office/drawing/2014/main" id="{CAA91AD8-0339-498F-6829-5A1E462417BB}"/>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890EFBBE-5C87-F41C-5F79-E36618063ABE}"/>
                </a:ext>
              </a:extLst>
            </p:cNvPr>
            <p:cNvSpPr txBox="1"/>
            <p:nvPr/>
          </p:nvSpPr>
          <p:spPr>
            <a:xfrm>
              <a:off x="101126" y="1699365"/>
              <a:ext cx="2064281" cy="461665"/>
            </a:xfrm>
            <a:prstGeom prst="rect">
              <a:avLst/>
            </a:prstGeom>
            <a:noFill/>
          </p:spPr>
          <p:txBody>
            <a:bodyPr wrap="square" rtlCol="0">
              <a:spAutoFit/>
            </a:bodyPr>
            <a:lstStyle/>
            <a:p>
              <a:pPr algn="ctr"/>
              <a:r>
                <a:rPr lang="zh-CN" altLang="en-US" sz="2400" b="1" dirty="0">
                  <a:solidFill>
                    <a:schemeClr val="bg1"/>
                  </a:solidFill>
                </a:rPr>
                <a:t>图层拆分</a:t>
              </a:r>
            </a:p>
          </p:txBody>
        </p:sp>
      </p:grpSp>
      <p:pic>
        <p:nvPicPr>
          <p:cNvPr id="23" name="图片 22" descr="图3-34-1">
            <a:extLst>
              <a:ext uri="{FF2B5EF4-FFF2-40B4-BE49-F238E27FC236}">
                <a16:creationId xmlns:a16="http://schemas.microsoft.com/office/drawing/2014/main" id="{AB4CF1D9-3A64-7E74-D7B1-5F037F790404}"/>
              </a:ext>
            </a:extLst>
          </p:cNvPr>
          <p:cNvPicPr>
            <a:picLocks noChangeAspect="1"/>
          </p:cNvPicPr>
          <p:nvPr/>
        </p:nvPicPr>
        <p:blipFill>
          <a:blip r:embed="rId4"/>
          <a:stretch>
            <a:fillRect/>
          </a:stretch>
        </p:blipFill>
        <p:spPr>
          <a:xfrm>
            <a:off x="2554706" y="3494317"/>
            <a:ext cx="5703651" cy="2094728"/>
          </a:xfrm>
          <a:prstGeom prst="rect">
            <a:avLst/>
          </a:prstGeom>
        </p:spPr>
      </p:pic>
      <p:sp>
        <p:nvSpPr>
          <p:cNvPr id="25" name="文本框 24">
            <a:extLst>
              <a:ext uri="{FF2B5EF4-FFF2-40B4-BE49-F238E27FC236}">
                <a16:creationId xmlns:a16="http://schemas.microsoft.com/office/drawing/2014/main" id="{5EF3D064-78A1-D19F-42DB-94A1D4C4A0F1}"/>
              </a:ext>
            </a:extLst>
          </p:cNvPr>
          <p:cNvSpPr txBox="1"/>
          <p:nvPr/>
        </p:nvSpPr>
        <p:spPr>
          <a:xfrm>
            <a:off x="2230347" y="5532772"/>
            <a:ext cx="6098720" cy="460382"/>
          </a:xfrm>
          <a:prstGeom prst="rect">
            <a:avLst/>
          </a:prstGeom>
          <a:noFill/>
        </p:spPr>
        <p:txBody>
          <a:bodyPr wrap="square">
            <a:spAutoFit/>
          </a:bodyPr>
          <a:lstStyle/>
          <a:p>
            <a:pPr indent="304800"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3-34</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6" name="图片 25" descr="图3-34">
            <a:extLst>
              <a:ext uri="{FF2B5EF4-FFF2-40B4-BE49-F238E27FC236}">
                <a16:creationId xmlns:a16="http://schemas.microsoft.com/office/drawing/2014/main" id="{84995856-0BFD-FEC0-B82A-568AB166F5F3}"/>
              </a:ext>
            </a:extLst>
          </p:cNvPr>
          <p:cNvPicPr>
            <a:picLocks noChangeAspect="1"/>
          </p:cNvPicPr>
          <p:nvPr/>
        </p:nvPicPr>
        <p:blipFill>
          <a:blip r:embed="rId5"/>
          <a:stretch>
            <a:fillRect/>
          </a:stretch>
        </p:blipFill>
        <p:spPr>
          <a:xfrm>
            <a:off x="8717179" y="247874"/>
            <a:ext cx="2891732" cy="5533007"/>
          </a:xfrm>
          <a:prstGeom prst="rect">
            <a:avLst/>
          </a:prstGeom>
        </p:spPr>
      </p:pic>
      <p:sp>
        <p:nvSpPr>
          <p:cNvPr id="28" name="文本框 27">
            <a:extLst>
              <a:ext uri="{FF2B5EF4-FFF2-40B4-BE49-F238E27FC236}">
                <a16:creationId xmlns:a16="http://schemas.microsoft.com/office/drawing/2014/main" id="{0320B1BE-10BF-7F68-268A-76447438D7D8}"/>
              </a:ext>
            </a:extLst>
          </p:cNvPr>
          <p:cNvSpPr txBox="1"/>
          <p:nvPr/>
        </p:nvSpPr>
        <p:spPr>
          <a:xfrm>
            <a:off x="6912293" y="5688606"/>
            <a:ext cx="6098720" cy="460382"/>
          </a:xfrm>
          <a:prstGeom prst="rect">
            <a:avLst/>
          </a:prstGeom>
          <a:noFill/>
        </p:spPr>
        <p:txBody>
          <a:bodyPr wrap="square">
            <a:spAutoFit/>
          </a:bodyPr>
          <a:lstStyle/>
          <a:p>
            <a:pPr indent="304800"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3-35</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740246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AAB16B47-421C-0597-C466-C8FBD4F41AF5}"/>
              </a:ext>
            </a:extLst>
          </p:cNvPr>
          <p:cNvSpPr/>
          <p:nvPr/>
        </p:nvSpPr>
        <p:spPr>
          <a:xfrm>
            <a:off x="2661456" y="209214"/>
            <a:ext cx="4784373" cy="1773033"/>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当改变一个图层时，如果要使其他图层也跟随该图层发生相应的变化，此时可以将该图层设置为父图层，如图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3-36</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等腰三角形 10">
            <a:extLst>
              <a:ext uri="{FF2B5EF4-FFF2-40B4-BE49-F238E27FC236}">
                <a16:creationId xmlns:a16="http://schemas.microsoft.com/office/drawing/2014/main" id="{3BFBA0D4-A47E-E2A2-C250-C31FCBE6CE01}"/>
              </a:ext>
            </a:extLst>
          </p:cNvPr>
          <p:cNvSpPr/>
          <p:nvPr/>
        </p:nvSpPr>
        <p:spPr>
          <a:xfrm rot="16200000">
            <a:off x="2204972"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id="{ECCEB713-F10D-602A-495B-9A2D9C739EC8}"/>
              </a:ext>
            </a:extLst>
          </p:cNvPr>
          <p:cNvGrpSpPr/>
          <p:nvPr/>
        </p:nvGrpSpPr>
        <p:grpSpPr>
          <a:xfrm>
            <a:off x="144786" y="1064025"/>
            <a:ext cx="2020245" cy="918222"/>
            <a:chOff x="83895" y="1481511"/>
            <a:chExt cx="2131842" cy="918222"/>
          </a:xfrm>
        </p:grpSpPr>
        <p:sp>
          <p:nvSpPr>
            <p:cNvPr id="20" name="矩形: 圆角 19">
              <a:extLst>
                <a:ext uri="{FF2B5EF4-FFF2-40B4-BE49-F238E27FC236}">
                  <a16:creationId xmlns:a16="http://schemas.microsoft.com/office/drawing/2014/main" id="{4A480EC0-BBFB-4EA8-87B9-4F181810E0F3}"/>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D4F58216-A8C1-C06B-2DF7-EDC901433D14}"/>
                </a:ext>
              </a:extLst>
            </p:cNvPr>
            <p:cNvSpPr txBox="1"/>
            <p:nvPr/>
          </p:nvSpPr>
          <p:spPr>
            <a:xfrm>
              <a:off x="101126" y="1536078"/>
              <a:ext cx="2064281" cy="830997"/>
            </a:xfrm>
            <a:prstGeom prst="rect">
              <a:avLst/>
            </a:prstGeom>
            <a:noFill/>
          </p:spPr>
          <p:txBody>
            <a:bodyPr wrap="square" rtlCol="0">
              <a:spAutoFit/>
            </a:bodyPr>
            <a:lstStyle/>
            <a:p>
              <a:pPr algn="ctr"/>
              <a:r>
                <a:rPr lang="zh-CN" altLang="en-US" sz="2400" b="1" dirty="0">
                  <a:solidFill>
                    <a:schemeClr val="bg1"/>
                  </a:solidFill>
                </a:rPr>
                <a:t>父子图层 </a:t>
              </a:r>
              <a:r>
                <a:rPr lang="en-US" altLang="zh-CN" sz="2400" b="1" dirty="0">
                  <a:solidFill>
                    <a:schemeClr val="bg1"/>
                  </a:solidFill>
                </a:rPr>
                <a:t>/     </a:t>
              </a:r>
              <a:r>
                <a:rPr lang="zh-CN" altLang="en-US" sz="2400" b="1" dirty="0">
                  <a:solidFill>
                    <a:schemeClr val="bg1"/>
                  </a:solidFill>
                </a:rPr>
                <a:t>父子关系</a:t>
              </a:r>
            </a:p>
          </p:txBody>
        </p:sp>
      </p:grpSp>
      <p:pic>
        <p:nvPicPr>
          <p:cNvPr id="22" name="图片 21" descr="图3-35">
            <a:extLst>
              <a:ext uri="{FF2B5EF4-FFF2-40B4-BE49-F238E27FC236}">
                <a16:creationId xmlns:a16="http://schemas.microsoft.com/office/drawing/2014/main" id="{B004B856-29C8-9B28-C103-CA7E8AF85AE9}"/>
              </a:ext>
            </a:extLst>
          </p:cNvPr>
          <p:cNvPicPr>
            <a:picLocks noChangeAspect="1"/>
          </p:cNvPicPr>
          <p:nvPr/>
        </p:nvPicPr>
        <p:blipFill>
          <a:blip r:embed="rId4"/>
          <a:stretch>
            <a:fillRect/>
          </a:stretch>
        </p:blipFill>
        <p:spPr>
          <a:xfrm>
            <a:off x="7790402" y="304883"/>
            <a:ext cx="2487115" cy="1644705"/>
          </a:xfrm>
          <a:prstGeom prst="rect">
            <a:avLst/>
          </a:prstGeom>
        </p:spPr>
      </p:pic>
      <p:sp>
        <p:nvSpPr>
          <p:cNvPr id="24" name="文本框 23">
            <a:extLst>
              <a:ext uri="{FF2B5EF4-FFF2-40B4-BE49-F238E27FC236}">
                <a16:creationId xmlns:a16="http://schemas.microsoft.com/office/drawing/2014/main" id="{346D685B-2E7C-C521-4F14-BA2D777879CB}"/>
              </a:ext>
            </a:extLst>
          </p:cNvPr>
          <p:cNvSpPr txBox="1"/>
          <p:nvPr/>
        </p:nvSpPr>
        <p:spPr>
          <a:xfrm>
            <a:off x="7445829" y="1556319"/>
            <a:ext cx="6098720" cy="460382"/>
          </a:xfrm>
          <a:prstGeom prst="rect">
            <a:avLst/>
          </a:prstGeom>
          <a:noFill/>
        </p:spPr>
        <p:txBody>
          <a:bodyPr wrap="square">
            <a:spAutoFit/>
          </a:bodyPr>
          <a:lstStyle/>
          <a:p>
            <a:pPr indent="304800"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3-36</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5" name="矩形: 圆角 24">
            <a:extLst>
              <a:ext uri="{FF2B5EF4-FFF2-40B4-BE49-F238E27FC236}">
                <a16:creationId xmlns:a16="http://schemas.microsoft.com/office/drawing/2014/main" id="{3464FDA0-7EBC-9AD1-2B3A-92FDE01D20C6}"/>
              </a:ext>
            </a:extLst>
          </p:cNvPr>
          <p:cNvSpPr/>
          <p:nvPr/>
        </p:nvSpPr>
        <p:spPr>
          <a:xfrm>
            <a:off x="2661455" y="2337368"/>
            <a:ext cx="8278687" cy="3774874"/>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当为父图层设置“变换”属性</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“不透明度”属性除外</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时，子图层也会随着父图层的变化而发生变化。父图层的“变换”属性改变会导致所有子图层发生联动变化，但子图层的“变换”属性不会对父图层产生任何影响。</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一个父图层可以同时拥有多个子图层，但是一个子图层只能有一个父图层。在三维空间中，设置图层的运动时通常会将一个空对象图层作为一个三维图层组的父图层，利用这个空对象图层可以对三维图层组应用“变换”属性。</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若“时间轴”面板中没有“父级”属性，可按快捷键</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Shift+F4</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打开父子关系控制面板。</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337611395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40815"/>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4" name="直接连接符 3"/>
          <p:cNvCxnSpPr>
            <a:stCxn id="2" idx="1"/>
          </p:cNvCxnSpPr>
          <p:nvPr/>
        </p:nvCxnSpPr>
        <p:spPr>
          <a:xfrm flipV="1">
            <a:off x="0" y="3309257"/>
            <a:ext cx="2598057" cy="119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187543"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543958" y="2351770"/>
            <a:ext cx="1104085" cy="461665"/>
          </a:xfrm>
          <a:prstGeom prst="rect">
            <a:avLst/>
          </a:prstGeom>
          <a:noFill/>
        </p:spPr>
        <p:txBody>
          <a:bodyPr wrap="none" rtlCol="0">
            <a:spAutoFit/>
          </a:bodyPr>
          <a:lstStyle/>
          <a:p>
            <a:pPr algn="ctr"/>
            <a:r>
              <a:rPr lang="en-US" altLang="zh-CN" sz="2400" b="1" dirty="0">
                <a:solidFill>
                  <a:schemeClr val="bg1"/>
                </a:solidFill>
              </a:rPr>
              <a:t>Part 4</a:t>
            </a:r>
            <a:endParaRPr lang="zh-CN" altLang="en-US" sz="2400" b="1" dirty="0">
              <a:solidFill>
                <a:schemeClr val="bg1"/>
              </a:solidFill>
            </a:endParaRPr>
          </a:p>
        </p:txBody>
      </p:sp>
      <p:sp>
        <p:nvSpPr>
          <p:cNvPr id="49" name="文本框 48"/>
          <p:cNvSpPr txBox="1"/>
          <p:nvPr/>
        </p:nvSpPr>
        <p:spPr>
          <a:xfrm>
            <a:off x="4772560" y="3013502"/>
            <a:ext cx="2646878" cy="830997"/>
          </a:xfrm>
          <a:prstGeom prst="rect">
            <a:avLst/>
          </a:prstGeom>
          <a:noFill/>
        </p:spPr>
        <p:txBody>
          <a:bodyPr wrap="none" rtlCol="0">
            <a:spAutoFit/>
          </a:bodyPr>
          <a:lstStyle/>
          <a:p>
            <a:pPr algn="ctr"/>
            <a:r>
              <a:rPr lang="zh-CN" altLang="en-US" sz="4800" b="1" dirty="0">
                <a:solidFill>
                  <a:schemeClr val="bg1"/>
                </a:solidFill>
              </a:rPr>
              <a:t>课后习题</a:t>
            </a:r>
          </a:p>
        </p:txBody>
      </p:sp>
      <p:sp>
        <p:nvSpPr>
          <p:cNvPr id="3" name="bound_75435"/>
          <p:cNvSpPr/>
          <p:nvPr/>
        </p:nvSpPr>
        <p:spPr>
          <a:xfrm>
            <a:off x="5791158" y="4048195"/>
            <a:ext cx="609685" cy="605013"/>
          </a:xfrm>
          <a:custGeom>
            <a:avLst/>
            <a:gdLst>
              <a:gd name="connsiteX0" fmla="*/ 463685 w 607780"/>
              <a:gd name="connsiteY0" fmla="*/ 261727 h 603123"/>
              <a:gd name="connsiteX1" fmla="*/ 567938 w 607780"/>
              <a:gd name="connsiteY1" fmla="*/ 261727 h 603123"/>
              <a:gd name="connsiteX2" fmla="*/ 607780 w 607780"/>
              <a:gd name="connsiteY2" fmla="*/ 301597 h 603123"/>
              <a:gd name="connsiteX3" fmla="*/ 567938 w 607780"/>
              <a:gd name="connsiteY3" fmla="*/ 341466 h 603123"/>
              <a:gd name="connsiteX4" fmla="*/ 463685 w 607780"/>
              <a:gd name="connsiteY4" fmla="*/ 341466 h 603123"/>
              <a:gd name="connsiteX5" fmla="*/ 39956 w 607780"/>
              <a:gd name="connsiteY5" fmla="*/ 261727 h 603123"/>
              <a:gd name="connsiteX6" fmla="*/ 144165 w 607780"/>
              <a:gd name="connsiteY6" fmla="*/ 261727 h 603123"/>
              <a:gd name="connsiteX7" fmla="*/ 144165 w 607780"/>
              <a:gd name="connsiteY7" fmla="*/ 341466 h 603123"/>
              <a:gd name="connsiteX8" fmla="*/ 39956 w 607780"/>
              <a:gd name="connsiteY8" fmla="*/ 341466 h 603123"/>
              <a:gd name="connsiteX9" fmla="*/ 0 w 607780"/>
              <a:gd name="connsiteY9" fmla="*/ 301597 h 603123"/>
              <a:gd name="connsiteX10" fmla="*/ 39956 w 607780"/>
              <a:gd name="connsiteY10" fmla="*/ 261727 h 603123"/>
              <a:gd name="connsiteX11" fmla="*/ 303937 w 607780"/>
              <a:gd name="connsiteY11" fmla="*/ 159549 h 603123"/>
              <a:gd name="connsiteX12" fmla="*/ 333845 w 607780"/>
              <a:gd name="connsiteY12" fmla="*/ 189494 h 603123"/>
              <a:gd name="connsiteX13" fmla="*/ 333845 w 607780"/>
              <a:gd name="connsiteY13" fmla="*/ 413701 h 603123"/>
              <a:gd name="connsiteX14" fmla="*/ 303937 w 607780"/>
              <a:gd name="connsiteY14" fmla="*/ 443646 h 603123"/>
              <a:gd name="connsiteX15" fmla="*/ 273935 w 607780"/>
              <a:gd name="connsiteY15" fmla="*/ 413701 h 603123"/>
              <a:gd name="connsiteX16" fmla="*/ 273935 w 607780"/>
              <a:gd name="connsiteY16" fmla="*/ 189494 h 603123"/>
              <a:gd name="connsiteX17" fmla="*/ 303937 w 607780"/>
              <a:gd name="connsiteY17" fmla="*/ 159549 h 603123"/>
              <a:gd name="connsiteX18" fmla="*/ 204027 w 607780"/>
              <a:gd name="connsiteY18" fmla="*/ 159549 h 603123"/>
              <a:gd name="connsiteX19" fmla="*/ 233994 w 607780"/>
              <a:gd name="connsiteY19" fmla="*/ 189493 h 603123"/>
              <a:gd name="connsiteX20" fmla="*/ 233994 w 607780"/>
              <a:gd name="connsiteY20" fmla="*/ 465246 h 603123"/>
              <a:gd name="connsiteX21" fmla="*/ 233994 w 607780"/>
              <a:gd name="connsiteY21" fmla="*/ 573179 h 603123"/>
              <a:gd name="connsiteX22" fmla="*/ 204027 w 607780"/>
              <a:gd name="connsiteY22" fmla="*/ 603123 h 603123"/>
              <a:gd name="connsiteX23" fmla="*/ 174155 w 607780"/>
              <a:gd name="connsiteY23" fmla="*/ 573179 h 603123"/>
              <a:gd name="connsiteX24" fmla="*/ 174155 w 607780"/>
              <a:gd name="connsiteY24" fmla="*/ 465246 h 603123"/>
              <a:gd name="connsiteX25" fmla="*/ 174155 w 607780"/>
              <a:gd name="connsiteY25" fmla="*/ 189493 h 603123"/>
              <a:gd name="connsiteX26" fmla="*/ 204027 w 607780"/>
              <a:gd name="connsiteY26" fmla="*/ 159549 h 603123"/>
              <a:gd name="connsiteX27" fmla="*/ 403776 w 607780"/>
              <a:gd name="connsiteY27" fmla="*/ 0 h 603123"/>
              <a:gd name="connsiteX28" fmla="*/ 433766 w 607780"/>
              <a:gd name="connsiteY28" fmla="*/ 29940 h 603123"/>
              <a:gd name="connsiteX29" fmla="*/ 433766 w 607780"/>
              <a:gd name="connsiteY29" fmla="*/ 137950 h 603123"/>
              <a:gd name="connsiteX30" fmla="*/ 433766 w 607780"/>
              <a:gd name="connsiteY30" fmla="*/ 413659 h 603123"/>
              <a:gd name="connsiteX31" fmla="*/ 403776 w 607780"/>
              <a:gd name="connsiteY31" fmla="*/ 443504 h 603123"/>
              <a:gd name="connsiteX32" fmla="*/ 373785 w 607780"/>
              <a:gd name="connsiteY32" fmla="*/ 413659 h 603123"/>
              <a:gd name="connsiteX33" fmla="*/ 373785 w 607780"/>
              <a:gd name="connsiteY33" fmla="*/ 137950 h 603123"/>
              <a:gd name="connsiteX34" fmla="*/ 373785 w 607780"/>
              <a:gd name="connsiteY34" fmla="*/ 29940 h 603123"/>
              <a:gd name="connsiteX35" fmla="*/ 403776 w 607780"/>
              <a:gd name="connsiteY35" fmla="*/ 0 h 60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780" h="603123">
                <a:moveTo>
                  <a:pt x="463685" y="261727"/>
                </a:moveTo>
                <a:lnTo>
                  <a:pt x="567938" y="261727"/>
                </a:lnTo>
                <a:cubicBezTo>
                  <a:pt x="589946" y="261727"/>
                  <a:pt x="607780" y="279531"/>
                  <a:pt x="607780" y="301597"/>
                </a:cubicBezTo>
                <a:cubicBezTo>
                  <a:pt x="607780" y="323567"/>
                  <a:pt x="589946" y="341466"/>
                  <a:pt x="567938" y="341466"/>
                </a:cubicBezTo>
                <a:lnTo>
                  <a:pt x="463685" y="341466"/>
                </a:lnTo>
                <a:close/>
                <a:moveTo>
                  <a:pt x="39956" y="261727"/>
                </a:moveTo>
                <a:lnTo>
                  <a:pt x="144165" y="261727"/>
                </a:lnTo>
                <a:lnTo>
                  <a:pt x="144165" y="341466"/>
                </a:lnTo>
                <a:lnTo>
                  <a:pt x="39956" y="341466"/>
                </a:lnTo>
                <a:cubicBezTo>
                  <a:pt x="17843" y="341466"/>
                  <a:pt x="0" y="323567"/>
                  <a:pt x="0" y="301597"/>
                </a:cubicBezTo>
                <a:cubicBezTo>
                  <a:pt x="0" y="279531"/>
                  <a:pt x="17843" y="261727"/>
                  <a:pt x="39956" y="261727"/>
                </a:cubicBezTo>
                <a:close/>
                <a:moveTo>
                  <a:pt x="303937" y="159549"/>
                </a:moveTo>
                <a:cubicBezTo>
                  <a:pt x="320458" y="159549"/>
                  <a:pt x="333845" y="172910"/>
                  <a:pt x="333845" y="189494"/>
                </a:cubicBezTo>
                <a:lnTo>
                  <a:pt x="333845" y="413701"/>
                </a:lnTo>
                <a:cubicBezTo>
                  <a:pt x="333845" y="430190"/>
                  <a:pt x="320458" y="443646"/>
                  <a:pt x="303937" y="443646"/>
                </a:cubicBezTo>
                <a:cubicBezTo>
                  <a:pt x="287322" y="443646"/>
                  <a:pt x="273935" y="430190"/>
                  <a:pt x="273935" y="413701"/>
                </a:cubicBezTo>
                <a:lnTo>
                  <a:pt x="273935" y="189494"/>
                </a:lnTo>
                <a:cubicBezTo>
                  <a:pt x="273935" y="172910"/>
                  <a:pt x="287322" y="159549"/>
                  <a:pt x="303937" y="159549"/>
                </a:cubicBezTo>
                <a:close/>
                <a:moveTo>
                  <a:pt x="204027" y="159549"/>
                </a:moveTo>
                <a:cubicBezTo>
                  <a:pt x="220623" y="159549"/>
                  <a:pt x="233994" y="172910"/>
                  <a:pt x="233994" y="189493"/>
                </a:cubicBezTo>
                <a:lnTo>
                  <a:pt x="233994" y="465246"/>
                </a:lnTo>
                <a:lnTo>
                  <a:pt x="233994" y="573179"/>
                </a:lnTo>
                <a:cubicBezTo>
                  <a:pt x="233994" y="589762"/>
                  <a:pt x="220623" y="603123"/>
                  <a:pt x="204027" y="603123"/>
                </a:cubicBezTo>
                <a:cubicBezTo>
                  <a:pt x="187526" y="603123"/>
                  <a:pt x="174155" y="589762"/>
                  <a:pt x="174155" y="573179"/>
                </a:cubicBezTo>
                <a:lnTo>
                  <a:pt x="174155" y="465246"/>
                </a:lnTo>
                <a:lnTo>
                  <a:pt x="174155" y="189493"/>
                </a:lnTo>
                <a:cubicBezTo>
                  <a:pt x="174155" y="172910"/>
                  <a:pt x="187526" y="159549"/>
                  <a:pt x="204027" y="159549"/>
                </a:cubicBezTo>
                <a:close/>
                <a:moveTo>
                  <a:pt x="403776" y="0"/>
                </a:moveTo>
                <a:cubicBezTo>
                  <a:pt x="420289" y="0"/>
                  <a:pt x="433766" y="13454"/>
                  <a:pt x="433766" y="29940"/>
                </a:cubicBezTo>
                <a:lnTo>
                  <a:pt x="433766" y="137950"/>
                </a:lnTo>
                <a:lnTo>
                  <a:pt x="433766" y="413659"/>
                </a:lnTo>
                <a:cubicBezTo>
                  <a:pt x="433766" y="430145"/>
                  <a:pt x="420289" y="443504"/>
                  <a:pt x="403776" y="443504"/>
                </a:cubicBezTo>
                <a:cubicBezTo>
                  <a:pt x="387262" y="443504"/>
                  <a:pt x="373785" y="430145"/>
                  <a:pt x="373785" y="413659"/>
                </a:cubicBezTo>
                <a:lnTo>
                  <a:pt x="373785" y="137950"/>
                </a:lnTo>
                <a:lnTo>
                  <a:pt x="373785" y="29940"/>
                </a:lnTo>
                <a:cubicBezTo>
                  <a:pt x="373785" y="13454"/>
                  <a:pt x="387262" y="0"/>
                  <a:pt x="403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97472144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CB044DB1-DB9C-AB8F-749D-857600705E07}"/>
              </a:ext>
            </a:extLst>
          </p:cNvPr>
          <p:cNvSpPr/>
          <p:nvPr/>
        </p:nvSpPr>
        <p:spPr>
          <a:xfrm>
            <a:off x="3452844" y="857250"/>
            <a:ext cx="3289927" cy="4919082"/>
          </a:xfrm>
          <a:prstGeom prst="rect">
            <a:avLst/>
          </a:prstGeom>
          <a:solidFill>
            <a:schemeClr val="bg1"/>
          </a:solidFill>
          <a:ln>
            <a:noFill/>
          </a:ln>
          <a:effectLst>
            <a:outerShdw blurRad="254000" dist="38100" dir="2700000" sx="102000" sy="102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素材位置 </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实例文件</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&gt;CH03&gt;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课后习题——倒计时</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&gt;</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素材</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实例位置 </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实例文件</a:t>
            </a:r>
            <a:r>
              <a:rPr lang="en-US" altLang="zh-CN" sz="18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&gt;CH03&gt;</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课后习题——倒计时</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800" kern="100" dirty="0" err="1">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aep</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练习目标 </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巩固图层基本属性的操作和“序列图层”命令的具体应用，本习题的制作效果如图</a:t>
            </a:r>
            <a:r>
              <a:rPr lang="en-US"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3-37</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所示。</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800" b="1"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难易指数 </a:t>
            </a: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矩形: 圆角 10">
            <a:extLst>
              <a:ext uri="{FF2B5EF4-FFF2-40B4-BE49-F238E27FC236}">
                <a16:creationId xmlns:a16="http://schemas.microsoft.com/office/drawing/2014/main" id="{AF1051E8-41B0-2257-AE20-6690B16CBBAE}"/>
              </a:ext>
            </a:extLst>
          </p:cNvPr>
          <p:cNvSpPr/>
          <p:nvPr/>
        </p:nvSpPr>
        <p:spPr>
          <a:xfrm>
            <a:off x="447675" y="793923"/>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5D4A9098-4D08-6B96-D98C-0754CE5503FE}"/>
              </a:ext>
            </a:extLst>
          </p:cNvPr>
          <p:cNvSpPr txBox="1"/>
          <p:nvPr/>
        </p:nvSpPr>
        <p:spPr>
          <a:xfrm>
            <a:off x="501796" y="857250"/>
            <a:ext cx="1415772" cy="461665"/>
          </a:xfrm>
          <a:prstGeom prst="rect">
            <a:avLst/>
          </a:prstGeom>
          <a:noFill/>
        </p:spPr>
        <p:txBody>
          <a:bodyPr wrap="none" rtlCol="0">
            <a:spAutoFit/>
          </a:bodyPr>
          <a:lstStyle/>
          <a:p>
            <a:pPr algn="ctr"/>
            <a:r>
              <a:rPr lang="zh-CN" altLang="en-US" sz="2400" b="1" dirty="0">
                <a:solidFill>
                  <a:schemeClr val="bg1"/>
                </a:solidFill>
              </a:rPr>
              <a:t>题目详情</a:t>
            </a:r>
          </a:p>
        </p:txBody>
      </p:sp>
      <p:sp>
        <p:nvSpPr>
          <p:cNvPr id="20" name="文本框 19">
            <a:extLst>
              <a:ext uri="{FF2B5EF4-FFF2-40B4-BE49-F238E27FC236}">
                <a16:creationId xmlns:a16="http://schemas.microsoft.com/office/drawing/2014/main" id="{65BC9830-111A-3BAA-1B78-2138C8CFB0A1}"/>
              </a:ext>
            </a:extLst>
          </p:cNvPr>
          <p:cNvSpPr txBox="1"/>
          <p:nvPr/>
        </p:nvSpPr>
        <p:spPr>
          <a:xfrm>
            <a:off x="501789" y="2027709"/>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过程提示</a:t>
            </a:r>
          </a:p>
        </p:txBody>
      </p:sp>
      <p:sp>
        <p:nvSpPr>
          <p:cNvPr id="21" name="等腰三角形 20">
            <a:extLst>
              <a:ext uri="{FF2B5EF4-FFF2-40B4-BE49-F238E27FC236}">
                <a16:creationId xmlns:a16="http://schemas.microsoft.com/office/drawing/2014/main" id="{5448E6F7-A5A6-B2B9-0E57-179A6012613C}"/>
              </a:ext>
            </a:extLst>
          </p:cNvPr>
          <p:cNvSpPr/>
          <p:nvPr/>
        </p:nvSpPr>
        <p:spPr>
          <a:xfrm rot="16200000">
            <a:off x="2253007" y="10175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a:extLst>
              <a:ext uri="{FF2B5EF4-FFF2-40B4-BE49-F238E27FC236}">
                <a16:creationId xmlns:a16="http://schemas.microsoft.com/office/drawing/2014/main" id="{12A311E7-CBA0-1325-FE6F-FD919F8CF19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7433583" y="1436774"/>
            <a:ext cx="1962150" cy="1964690"/>
          </a:xfrm>
          <a:prstGeom prst="rect">
            <a:avLst/>
          </a:prstGeom>
          <a:noFill/>
          <a:ln>
            <a:noFill/>
          </a:ln>
        </p:spPr>
      </p:pic>
      <p:pic>
        <p:nvPicPr>
          <p:cNvPr id="24" name="图片 23">
            <a:extLst>
              <a:ext uri="{FF2B5EF4-FFF2-40B4-BE49-F238E27FC236}">
                <a16:creationId xmlns:a16="http://schemas.microsoft.com/office/drawing/2014/main" id="{FD381851-08FD-D603-B75E-915F48BF58D3}"/>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9493520" y="1436774"/>
            <a:ext cx="1957070" cy="1953260"/>
          </a:xfrm>
          <a:prstGeom prst="rect">
            <a:avLst/>
          </a:prstGeom>
          <a:noFill/>
          <a:ln>
            <a:noFill/>
          </a:ln>
        </p:spPr>
      </p:pic>
      <p:pic>
        <p:nvPicPr>
          <p:cNvPr id="25" name="图片 24">
            <a:extLst>
              <a:ext uri="{FF2B5EF4-FFF2-40B4-BE49-F238E27FC236}">
                <a16:creationId xmlns:a16="http://schemas.microsoft.com/office/drawing/2014/main" id="{43B92E4B-E971-FF49-EDB7-41B4DC0910E0}"/>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a:xfrm>
            <a:off x="7440885" y="3485883"/>
            <a:ext cx="1947545" cy="1947545"/>
          </a:xfrm>
          <a:prstGeom prst="rect">
            <a:avLst/>
          </a:prstGeom>
          <a:noFill/>
          <a:ln>
            <a:noFill/>
          </a:ln>
        </p:spPr>
      </p:pic>
      <p:pic>
        <p:nvPicPr>
          <p:cNvPr id="26" name="图片 25">
            <a:extLst>
              <a:ext uri="{FF2B5EF4-FFF2-40B4-BE49-F238E27FC236}">
                <a16:creationId xmlns:a16="http://schemas.microsoft.com/office/drawing/2014/main" id="{A7B53E2F-9107-7AC1-BEDE-2D79B16D6CB5}"/>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a:xfrm>
            <a:off x="9493520" y="3485883"/>
            <a:ext cx="1896745" cy="1909445"/>
          </a:xfrm>
          <a:prstGeom prst="rect">
            <a:avLst/>
          </a:prstGeom>
          <a:noFill/>
          <a:ln>
            <a:noFill/>
          </a:ln>
        </p:spPr>
      </p:pic>
    </p:spTree>
    <p:custDataLst>
      <p:tags r:id="rId1"/>
    </p:custDataLst>
    <p:extLst>
      <p:ext uri="{BB962C8B-B14F-4D97-AF65-F5344CB8AC3E}">
        <p14:creationId xmlns:p14="http://schemas.microsoft.com/office/powerpoint/2010/main" val="165771701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501791" y="1964382"/>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537001" y="2022598"/>
            <a:ext cx="1415772" cy="461665"/>
          </a:xfrm>
          <a:prstGeom prst="rect">
            <a:avLst/>
          </a:prstGeom>
          <a:noFill/>
        </p:spPr>
        <p:txBody>
          <a:bodyPr wrap="none" rtlCol="0">
            <a:spAutoFit/>
          </a:bodyPr>
          <a:lstStyle/>
          <a:p>
            <a:pPr algn="ctr"/>
            <a:r>
              <a:rPr lang="zh-CN" altLang="en-US" sz="2400" b="1" dirty="0">
                <a:solidFill>
                  <a:schemeClr val="bg1"/>
                </a:solidFill>
              </a:rPr>
              <a:t>过程提示</a:t>
            </a:r>
          </a:p>
        </p:txBody>
      </p:sp>
      <p:sp>
        <p:nvSpPr>
          <p:cNvPr id="15" name="文本框 14"/>
          <p:cNvSpPr txBox="1"/>
          <p:nvPr/>
        </p:nvSpPr>
        <p:spPr>
          <a:xfrm>
            <a:off x="537001" y="953107"/>
            <a:ext cx="1415772" cy="461665"/>
          </a:xfrm>
          <a:prstGeom prst="rect">
            <a:avLst/>
          </a:prstGeom>
          <a:noFill/>
        </p:spPr>
        <p:txBody>
          <a:bodyPr wrap="none" rtlCol="0">
            <a:spAutoFit/>
          </a:bodyPr>
          <a:lstStyle/>
          <a:p>
            <a:pPr algn="ctr"/>
            <a:r>
              <a:rPr lang="zh-CN" altLang="en-US" sz="2400" dirty="0">
                <a:solidFill>
                  <a:schemeClr val="tx1">
                    <a:lumMod val="75000"/>
                    <a:lumOff val="25000"/>
                  </a:schemeClr>
                </a:solidFill>
              </a:rPr>
              <a:t>题目详情</a:t>
            </a:r>
          </a:p>
        </p:txBody>
      </p:sp>
      <p:sp>
        <p:nvSpPr>
          <p:cNvPr id="19" name="等腰三角形 18"/>
          <p:cNvSpPr/>
          <p:nvPr/>
        </p:nvSpPr>
        <p:spPr>
          <a:xfrm rot="16200000">
            <a:off x="2234661" y="218294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CA6FC239-8417-D89F-6E81-59A1F26F6D14}"/>
              </a:ext>
            </a:extLst>
          </p:cNvPr>
          <p:cNvSpPr/>
          <p:nvPr/>
        </p:nvSpPr>
        <p:spPr>
          <a:xfrm>
            <a:off x="3466996" y="1094678"/>
            <a:ext cx="7520671" cy="4668644"/>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01</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：启动</a:t>
            </a:r>
            <a:r>
              <a:rPr lang="en-US" altLang="zh-CN" sz="20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After Effects</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，然后导入学习资源中的“实例文件</a:t>
            </a:r>
            <a:r>
              <a:rPr lang="en-US" altLang="zh-CN" sz="2000" kern="100" dirty="0">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&gt;CH03&gt;</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课后习题——倒计时</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2000" kern="100" dirty="0" err="1">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aep</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”文件，接着在“项目”面板中双击“倒计时”加载该合成。</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02</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：将“倒计时”序列帧拖拽到“时间轴”面板中，对素材进行分割。</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03</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：为“圆环”素材加入“旋转”关键帧动画。</a:t>
            </a:r>
            <a:endPar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步骤</a:t>
            </a:r>
            <a:r>
              <a:rPr lang="en-US"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04</a:t>
            </a:r>
            <a:r>
              <a:rPr lang="zh-CN" altLang="zh-CN" sz="20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输出视频。</a:t>
            </a:r>
          </a:p>
        </p:txBody>
      </p:sp>
    </p:spTree>
    <p:custDataLst>
      <p:tags r:id="rId1"/>
    </p:custDataLst>
    <p:extLst>
      <p:ext uri="{BB962C8B-B14F-4D97-AF65-F5344CB8AC3E}">
        <p14:creationId xmlns:p14="http://schemas.microsoft.com/office/powerpoint/2010/main" val="25570643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圆角 51"/>
          <p:cNvSpPr/>
          <p:nvPr/>
        </p:nvSpPr>
        <p:spPr>
          <a:xfrm>
            <a:off x="425594" y="743856"/>
            <a:ext cx="11126257" cy="80955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1793" y="886537"/>
            <a:ext cx="11072138" cy="478539"/>
          </a:xfrm>
          <a:prstGeom prst="rect">
            <a:avLst/>
          </a:prstGeom>
          <a:noFill/>
        </p:spPr>
        <p:txBody>
          <a:bodyPr wrap="square" rtlCol="0">
            <a:spAutoFit/>
          </a:bodyPr>
          <a:lstStyle/>
          <a:p>
            <a:pPr algn="ctr"/>
            <a:r>
              <a:rPr lang="zh-CN" altLang="en-US" sz="2400" b="1" dirty="0">
                <a:solidFill>
                  <a:schemeClr val="bg1"/>
                </a:solidFill>
              </a:rPr>
              <a:t>本  章  总  结</a:t>
            </a:r>
          </a:p>
        </p:txBody>
      </p:sp>
      <p:sp>
        <p:nvSpPr>
          <p:cNvPr id="57" name="圆角矩形 6"/>
          <p:cNvSpPr/>
          <p:nvPr>
            <p:custDataLst>
              <p:tags r:id="rId2"/>
            </p:custDataLst>
          </p:nvPr>
        </p:nvSpPr>
        <p:spPr>
          <a:xfrm>
            <a:off x="501793" y="2078951"/>
            <a:ext cx="11050058" cy="3916973"/>
          </a:xfrm>
          <a:prstGeom prst="roundRect">
            <a:avLst>
              <a:gd name="adj" fmla="val 9045"/>
            </a:avLst>
          </a:prstGeom>
          <a:solidFill>
            <a:schemeClr val="bg2"/>
          </a:solidFill>
          <a:ln>
            <a:noFill/>
          </a:ln>
          <a:effectLst>
            <a:outerShdw blurRad="304800" dist="38100" dir="2700000" sx="99000" sy="99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p>
        </p:txBody>
      </p:sp>
      <p:sp>
        <p:nvSpPr>
          <p:cNvPr id="59" name="quotation-mark_32371"/>
          <p:cNvSpPr>
            <a:spLocks noChangeAspect="1"/>
          </p:cNvSpPr>
          <p:nvPr>
            <p:custDataLst>
              <p:tags r:id="rId3"/>
            </p:custDataLst>
          </p:nvPr>
        </p:nvSpPr>
        <p:spPr bwMode="auto">
          <a:xfrm>
            <a:off x="595001" y="2197484"/>
            <a:ext cx="559824" cy="519585"/>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dirty="0"/>
          </a:p>
        </p:txBody>
      </p:sp>
      <p:sp>
        <p:nvSpPr>
          <p:cNvPr id="60" name="quotation-mark_32371"/>
          <p:cNvSpPr>
            <a:spLocks noChangeAspect="1"/>
          </p:cNvSpPr>
          <p:nvPr>
            <p:custDataLst>
              <p:tags r:id="rId4"/>
            </p:custDataLst>
          </p:nvPr>
        </p:nvSpPr>
        <p:spPr bwMode="auto">
          <a:xfrm rot="10800000">
            <a:off x="10969369" y="5428534"/>
            <a:ext cx="464063" cy="430818"/>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txBody>
          <a:bodyPr/>
          <a:lstStyle/>
          <a:p>
            <a:pPr>
              <a:lnSpc>
                <a:spcPct val="130000"/>
              </a:lnSpc>
            </a:pPr>
            <a:endParaRPr lang="zh-CN" altLang="en-US" dirty="0"/>
          </a:p>
        </p:txBody>
      </p:sp>
      <p:sp>
        <p:nvSpPr>
          <p:cNvPr id="8" name="文本框 7"/>
          <p:cNvSpPr txBox="1"/>
          <p:nvPr>
            <p:custDataLst>
              <p:tags r:id="rId5"/>
            </p:custDataLst>
          </p:nvPr>
        </p:nvSpPr>
        <p:spPr>
          <a:xfrm>
            <a:off x="1311534" y="2285999"/>
            <a:ext cx="9539416" cy="3271280"/>
          </a:xfrm>
          <a:prstGeom prst="rect">
            <a:avLst/>
          </a:prstGeom>
          <a:noFill/>
        </p:spPr>
        <p:txBody>
          <a:bodyPr wrap="square" rtlCol="0">
            <a:spAutoFit/>
          </a:bodyPr>
          <a:lstStyle/>
          <a:p>
            <a:pPr indent="304800" algn="just">
              <a:lnSpc>
                <a:spcPct val="150000"/>
              </a:lnSpc>
            </a:pPr>
            <a:r>
              <a:rPr lang="zh-CN" altLang="zh-CN" sz="2000" kern="100" dirty="0">
                <a:effectLst/>
                <a:latin typeface="微软雅黑" panose="020B0503020204020204" pitchFamily="34" charset="-122"/>
                <a:ea typeface="微软雅黑" panose="020B0503020204020204" pitchFamily="34" charset="-122"/>
                <a:cs typeface="宋体" panose="02010600030101010101" pitchFamily="2" charset="-122"/>
              </a:rPr>
              <a:t>图层的概念是指所编辑的图像素材对象所在的图层级，其作用是区分编辑对象。使用图层可以同时编辑几个不同的图像，或者把不同的图像进行合成，并从画面中隐藏或删除不需要的图像和图层。几乎所有</a:t>
            </a:r>
            <a:r>
              <a:rPr lang="en-US" altLang="zh-CN" sz="2000" kern="100" dirty="0">
                <a:effectLst/>
                <a:latin typeface="微软雅黑" panose="020B0503020204020204" pitchFamily="34" charset="-122"/>
                <a:ea typeface="微软雅黑" panose="020B0503020204020204" pitchFamily="34" charset="-122"/>
                <a:cs typeface="Calibri" panose="020F0502020204030204" pitchFamily="34" charset="0"/>
              </a:rPr>
              <a:t>After Effects</a:t>
            </a:r>
            <a:r>
              <a:rPr lang="zh-CN" altLang="zh-CN" sz="2000" kern="100" dirty="0">
                <a:effectLst/>
                <a:latin typeface="微软雅黑" panose="020B0503020204020204" pitchFamily="34" charset="-122"/>
                <a:ea typeface="微软雅黑" panose="020B0503020204020204" pitchFamily="34" charset="-122"/>
                <a:cs typeface="宋体" panose="02010600030101010101" pitchFamily="2" charset="-122"/>
              </a:rPr>
              <a:t>操作都是建立在图层上的，不论是移动、变换、效果添加它们都是针对当前操作图层而言的。</a:t>
            </a:r>
            <a:endPar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2000" kern="100" dirty="0">
                <a:effectLst/>
                <a:latin typeface="微软雅黑" panose="020B0503020204020204" pitchFamily="34" charset="-122"/>
                <a:ea typeface="微软雅黑" panose="020B0503020204020204" pitchFamily="34" charset="-122"/>
                <a:cs typeface="宋体" panose="02010600030101010101" pitchFamily="2" charset="-122"/>
              </a:rPr>
              <a:t>    </a:t>
            </a:r>
            <a:r>
              <a:rPr lang="zh-CN" altLang="zh-CN" sz="2000" kern="100" dirty="0">
                <a:effectLst/>
                <a:latin typeface="微软雅黑" panose="020B0503020204020204" pitchFamily="34" charset="-122"/>
                <a:ea typeface="微软雅黑" panose="020B0503020204020204" pitchFamily="34" charset="-122"/>
                <a:cs typeface="宋体" panose="02010600030101010101" pitchFamily="2" charset="-122"/>
              </a:rPr>
              <a:t>本章节着重讲解了图层的创建方法，熟悉图层的属性，包括“移动”、“旋转”、“缩放”、“透明度”等属性，通过这些属性对图层基本操作，也通过几个案例，熟悉了图层的基本属性配合一些特效滤镜所能做到的一些动画效果。</a:t>
            </a:r>
            <a:endPar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6498275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40815"/>
            <a:ext cx="12192000" cy="2976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cxnSp>
        <p:nvCxnSpPr>
          <p:cNvPr id="4" name="直接连接符 3"/>
          <p:cNvCxnSpPr>
            <a:stCxn id="2" idx="1"/>
          </p:cNvCxnSpPr>
          <p:nvPr/>
        </p:nvCxnSpPr>
        <p:spPr>
          <a:xfrm flipV="1">
            <a:off x="0" y="3309257"/>
            <a:ext cx="2598057" cy="119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187543" y="3429000"/>
            <a:ext cx="30044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543958" y="2351770"/>
            <a:ext cx="1104085" cy="461665"/>
          </a:xfrm>
          <a:prstGeom prst="rect">
            <a:avLst/>
          </a:prstGeom>
          <a:noFill/>
        </p:spPr>
        <p:txBody>
          <a:bodyPr wrap="none" rtlCol="0">
            <a:spAutoFit/>
          </a:bodyPr>
          <a:lstStyle/>
          <a:p>
            <a:pPr algn="ctr"/>
            <a:r>
              <a:rPr lang="en-US" altLang="zh-CN" sz="2400" b="1" dirty="0">
                <a:solidFill>
                  <a:schemeClr val="bg1"/>
                </a:solidFill>
              </a:rPr>
              <a:t>Part 1</a:t>
            </a:r>
            <a:endParaRPr lang="zh-CN" altLang="en-US" sz="2400" b="1" dirty="0">
              <a:solidFill>
                <a:schemeClr val="bg1"/>
              </a:solidFill>
            </a:endParaRPr>
          </a:p>
        </p:txBody>
      </p:sp>
      <p:sp>
        <p:nvSpPr>
          <p:cNvPr id="49" name="文本框 48"/>
          <p:cNvSpPr txBox="1"/>
          <p:nvPr/>
        </p:nvSpPr>
        <p:spPr>
          <a:xfrm>
            <a:off x="4772561" y="3013502"/>
            <a:ext cx="2646878" cy="830997"/>
          </a:xfrm>
          <a:prstGeom prst="rect">
            <a:avLst/>
          </a:prstGeom>
          <a:noFill/>
        </p:spPr>
        <p:txBody>
          <a:bodyPr wrap="none" rtlCol="0">
            <a:spAutoFit/>
          </a:bodyPr>
          <a:lstStyle/>
          <a:p>
            <a:pPr algn="ctr"/>
            <a:r>
              <a:rPr lang="zh-CN" altLang="en-US" sz="4800" b="1" dirty="0">
                <a:solidFill>
                  <a:schemeClr val="bg1"/>
                </a:solidFill>
              </a:rPr>
              <a:t>图层概述</a:t>
            </a:r>
          </a:p>
        </p:txBody>
      </p:sp>
      <p:sp>
        <p:nvSpPr>
          <p:cNvPr id="53" name="test_90790"/>
          <p:cNvSpPr/>
          <p:nvPr/>
        </p:nvSpPr>
        <p:spPr>
          <a:xfrm>
            <a:off x="5910565" y="4135899"/>
            <a:ext cx="370870" cy="480263"/>
          </a:xfrm>
          <a:custGeom>
            <a:avLst/>
            <a:gdLst>
              <a:gd name="connsiteX0" fmla="*/ 198712 w 469613"/>
              <a:gd name="connsiteY0" fmla="*/ 491417 h 608132"/>
              <a:gd name="connsiteX1" fmla="*/ 371809 w 469613"/>
              <a:gd name="connsiteY1" fmla="*/ 491417 h 608132"/>
              <a:gd name="connsiteX2" fmla="*/ 371809 w 469613"/>
              <a:gd name="connsiteY2" fmla="*/ 514068 h 608132"/>
              <a:gd name="connsiteX3" fmla="*/ 198712 w 469613"/>
              <a:gd name="connsiteY3" fmla="*/ 514068 h 608132"/>
              <a:gd name="connsiteX4" fmla="*/ 106118 w 469613"/>
              <a:gd name="connsiteY4" fmla="*/ 453480 h 608132"/>
              <a:gd name="connsiteX5" fmla="*/ 106118 w 469613"/>
              <a:gd name="connsiteY5" fmla="*/ 491461 h 608132"/>
              <a:gd name="connsiteX6" fmla="*/ 144037 w 469613"/>
              <a:gd name="connsiteY6" fmla="*/ 491461 h 608132"/>
              <a:gd name="connsiteX7" fmla="*/ 144037 w 469613"/>
              <a:gd name="connsiteY7" fmla="*/ 453480 h 608132"/>
              <a:gd name="connsiteX8" fmla="*/ 83479 w 469613"/>
              <a:gd name="connsiteY8" fmla="*/ 430872 h 608132"/>
              <a:gd name="connsiteX9" fmla="*/ 166676 w 469613"/>
              <a:gd name="connsiteY9" fmla="*/ 430872 h 608132"/>
              <a:gd name="connsiteX10" fmla="*/ 166676 w 469613"/>
              <a:gd name="connsiteY10" fmla="*/ 514069 h 608132"/>
              <a:gd name="connsiteX11" fmla="*/ 83479 w 469613"/>
              <a:gd name="connsiteY11" fmla="*/ 514069 h 608132"/>
              <a:gd name="connsiteX12" fmla="*/ 198712 w 469613"/>
              <a:gd name="connsiteY12" fmla="*/ 379077 h 608132"/>
              <a:gd name="connsiteX13" fmla="*/ 371809 w 469613"/>
              <a:gd name="connsiteY13" fmla="*/ 379077 h 608132"/>
              <a:gd name="connsiteX14" fmla="*/ 371809 w 469613"/>
              <a:gd name="connsiteY14" fmla="*/ 401728 h 608132"/>
              <a:gd name="connsiteX15" fmla="*/ 198712 w 469613"/>
              <a:gd name="connsiteY15" fmla="*/ 401728 h 608132"/>
              <a:gd name="connsiteX16" fmla="*/ 106118 w 469613"/>
              <a:gd name="connsiteY16" fmla="*/ 341222 h 608132"/>
              <a:gd name="connsiteX17" fmla="*/ 106118 w 469613"/>
              <a:gd name="connsiteY17" fmla="*/ 379109 h 608132"/>
              <a:gd name="connsiteX18" fmla="*/ 144037 w 469613"/>
              <a:gd name="connsiteY18" fmla="*/ 379109 h 608132"/>
              <a:gd name="connsiteX19" fmla="*/ 144037 w 469613"/>
              <a:gd name="connsiteY19" fmla="*/ 341222 h 608132"/>
              <a:gd name="connsiteX20" fmla="*/ 83479 w 469613"/>
              <a:gd name="connsiteY20" fmla="*/ 318602 h 608132"/>
              <a:gd name="connsiteX21" fmla="*/ 166676 w 469613"/>
              <a:gd name="connsiteY21" fmla="*/ 318602 h 608132"/>
              <a:gd name="connsiteX22" fmla="*/ 166676 w 469613"/>
              <a:gd name="connsiteY22" fmla="*/ 401728 h 608132"/>
              <a:gd name="connsiteX23" fmla="*/ 83479 w 469613"/>
              <a:gd name="connsiteY23" fmla="*/ 401728 h 608132"/>
              <a:gd name="connsiteX24" fmla="*/ 198712 w 469613"/>
              <a:gd name="connsiteY24" fmla="*/ 266878 h 608132"/>
              <a:gd name="connsiteX25" fmla="*/ 371809 w 469613"/>
              <a:gd name="connsiteY25" fmla="*/ 266878 h 608132"/>
              <a:gd name="connsiteX26" fmla="*/ 371809 w 469613"/>
              <a:gd name="connsiteY26" fmla="*/ 289459 h 608132"/>
              <a:gd name="connsiteX27" fmla="*/ 198712 w 469613"/>
              <a:gd name="connsiteY27" fmla="*/ 289459 h 608132"/>
              <a:gd name="connsiteX28" fmla="*/ 106118 w 469613"/>
              <a:gd name="connsiteY28" fmla="*/ 228870 h 608132"/>
              <a:gd name="connsiteX29" fmla="*/ 106118 w 469613"/>
              <a:gd name="connsiteY29" fmla="*/ 266851 h 608132"/>
              <a:gd name="connsiteX30" fmla="*/ 144037 w 469613"/>
              <a:gd name="connsiteY30" fmla="*/ 266851 h 608132"/>
              <a:gd name="connsiteX31" fmla="*/ 144037 w 469613"/>
              <a:gd name="connsiteY31" fmla="*/ 228870 h 608132"/>
              <a:gd name="connsiteX32" fmla="*/ 83479 w 469613"/>
              <a:gd name="connsiteY32" fmla="*/ 206262 h 608132"/>
              <a:gd name="connsiteX33" fmla="*/ 166676 w 469613"/>
              <a:gd name="connsiteY33" fmla="*/ 206262 h 608132"/>
              <a:gd name="connsiteX34" fmla="*/ 166676 w 469613"/>
              <a:gd name="connsiteY34" fmla="*/ 289459 h 608132"/>
              <a:gd name="connsiteX35" fmla="*/ 83479 w 469613"/>
              <a:gd name="connsiteY35" fmla="*/ 289459 h 608132"/>
              <a:gd name="connsiteX36" fmla="*/ 198712 w 469613"/>
              <a:gd name="connsiteY36" fmla="*/ 154609 h 608132"/>
              <a:gd name="connsiteX37" fmla="*/ 371809 w 469613"/>
              <a:gd name="connsiteY37" fmla="*/ 154609 h 608132"/>
              <a:gd name="connsiteX38" fmla="*/ 371809 w 469613"/>
              <a:gd name="connsiteY38" fmla="*/ 177260 h 608132"/>
              <a:gd name="connsiteX39" fmla="*/ 198712 w 469613"/>
              <a:gd name="connsiteY39" fmla="*/ 177260 h 608132"/>
              <a:gd name="connsiteX40" fmla="*/ 106118 w 469613"/>
              <a:gd name="connsiteY40" fmla="*/ 116672 h 608132"/>
              <a:gd name="connsiteX41" fmla="*/ 106118 w 469613"/>
              <a:gd name="connsiteY41" fmla="*/ 154653 h 608132"/>
              <a:gd name="connsiteX42" fmla="*/ 144037 w 469613"/>
              <a:gd name="connsiteY42" fmla="*/ 154653 h 608132"/>
              <a:gd name="connsiteX43" fmla="*/ 144037 w 469613"/>
              <a:gd name="connsiteY43" fmla="*/ 116672 h 608132"/>
              <a:gd name="connsiteX44" fmla="*/ 83479 w 469613"/>
              <a:gd name="connsiteY44" fmla="*/ 94064 h 608132"/>
              <a:gd name="connsiteX45" fmla="*/ 166676 w 469613"/>
              <a:gd name="connsiteY45" fmla="*/ 94064 h 608132"/>
              <a:gd name="connsiteX46" fmla="*/ 166676 w 469613"/>
              <a:gd name="connsiteY46" fmla="*/ 177261 h 608132"/>
              <a:gd name="connsiteX47" fmla="*/ 83479 w 469613"/>
              <a:gd name="connsiteY47" fmla="*/ 177261 h 608132"/>
              <a:gd name="connsiteX48" fmla="*/ 355493 w 469613"/>
              <a:gd name="connsiteY48" fmla="*/ 38545 h 608132"/>
              <a:gd name="connsiteX49" fmla="*/ 355493 w 469613"/>
              <a:gd name="connsiteY49" fmla="*/ 114053 h 608132"/>
              <a:gd name="connsiteX50" fmla="*/ 431007 w 469613"/>
              <a:gd name="connsiteY50" fmla="*/ 114053 h 608132"/>
              <a:gd name="connsiteX51" fmla="*/ 22643 w 469613"/>
              <a:gd name="connsiteY51" fmla="*/ 22607 h 608132"/>
              <a:gd name="connsiteX52" fmla="*/ 22643 w 469613"/>
              <a:gd name="connsiteY52" fmla="*/ 585525 h 608132"/>
              <a:gd name="connsiteX53" fmla="*/ 446970 w 469613"/>
              <a:gd name="connsiteY53" fmla="*/ 585525 h 608132"/>
              <a:gd name="connsiteX54" fmla="*/ 446970 w 469613"/>
              <a:gd name="connsiteY54" fmla="*/ 136660 h 608132"/>
              <a:gd name="connsiteX55" fmla="*/ 332850 w 469613"/>
              <a:gd name="connsiteY55" fmla="*/ 136660 h 608132"/>
              <a:gd name="connsiteX56" fmla="*/ 332850 w 469613"/>
              <a:gd name="connsiteY56" fmla="*/ 22607 h 608132"/>
              <a:gd name="connsiteX57" fmla="*/ 0 w 469613"/>
              <a:gd name="connsiteY57" fmla="*/ 0 h 608132"/>
              <a:gd name="connsiteX58" fmla="*/ 348813 w 469613"/>
              <a:gd name="connsiteY58" fmla="*/ 0 h 608132"/>
              <a:gd name="connsiteX59" fmla="*/ 469613 w 469613"/>
              <a:gd name="connsiteY59" fmla="*/ 120609 h 608132"/>
              <a:gd name="connsiteX60" fmla="*/ 469613 w 469613"/>
              <a:gd name="connsiteY60" fmla="*/ 608132 h 608132"/>
              <a:gd name="connsiteX61" fmla="*/ 0 w 469613"/>
              <a:gd name="connsiteY61" fmla="*/ 608132 h 608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69613" h="608132">
                <a:moveTo>
                  <a:pt x="198712" y="491417"/>
                </a:moveTo>
                <a:lnTo>
                  <a:pt x="371809" y="491417"/>
                </a:lnTo>
                <a:lnTo>
                  <a:pt x="371809" y="514068"/>
                </a:lnTo>
                <a:lnTo>
                  <a:pt x="198712" y="514068"/>
                </a:lnTo>
                <a:close/>
                <a:moveTo>
                  <a:pt x="106118" y="453480"/>
                </a:moveTo>
                <a:lnTo>
                  <a:pt x="106118" y="491461"/>
                </a:lnTo>
                <a:lnTo>
                  <a:pt x="144037" y="491461"/>
                </a:lnTo>
                <a:lnTo>
                  <a:pt x="144037" y="453480"/>
                </a:lnTo>
                <a:close/>
                <a:moveTo>
                  <a:pt x="83479" y="430872"/>
                </a:moveTo>
                <a:lnTo>
                  <a:pt x="166676" y="430872"/>
                </a:lnTo>
                <a:lnTo>
                  <a:pt x="166676" y="514069"/>
                </a:lnTo>
                <a:lnTo>
                  <a:pt x="83479" y="514069"/>
                </a:lnTo>
                <a:close/>
                <a:moveTo>
                  <a:pt x="198712" y="379077"/>
                </a:moveTo>
                <a:lnTo>
                  <a:pt x="371809" y="379077"/>
                </a:lnTo>
                <a:lnTo>
                  <a:pt x="371809" y="401728"/>
                </a:lnTo>
                <a:lnTo>
                  <a:pt x="198712" y="401728"/>
                </a:lnTo>
                <a:close/>
                <a:moveTo>
                  <a:pt x="106118" y="341222"/>
                </a:moveTo>
                <a:lnTo>
                  <a:pt x="106118" y="379109"/>
                </a:lnTo>
                <a:lnTo>
                  <a:pt x="144037" y="379109"/>
                </a:lnTo>
                <a:lnTo>
                  <a:pt x="144037" y="341222"/>
                </a:lnTo>
                <a:close/>
                <a:moveTo>
                  <a:pt x="83479" y="318602"/>
                </a:moveTo>
                <a:lnTo>
                  <a:pt x="166676" y="318602"/>
                </a:lnTo>
                <a:lnTo>
                  <a:pt x="166676" y="401728"/>
                </a:lnTo>
                <a:lnTo>
                  <a:pt x="83479" y="401728"/>
                </a:lnTo>
                <a:close/>
                <a:moveTo>
                  <a:pt x="198712" y="266878"/>
                </a:moveTo>
                <a:lnTo>
                  <a:pt x="371809" y="266878"/>
                </a:lnTo>
                <a:lnTo>
                  <a:pt x="371809" y="289459"/>
                </a:lnTo>
                <a:lnTo>
                  <a:pt x="198712" y="289459"/>
                </a:lnTo>
                <a:close/>
                <a:moveTo>
                  <a:pt x="106118" y="228870"/>
                </a:moveTo>
                <a:lnTo>
                  <a:pt x="106118" y="266851"/>
                </a:lnTo>
                <a:lnTo>
                  <a:pt x="144037" y="266851"/>
                </a:lnTo>
                <a:lnTo>
                  <a:pt x="144037" y="228870"/>
                </a:lnTo>
                <a:close/>
                <a:moveTo>
                  <a:pt x="83479" y="206262"/>
                </a:moveTo>
                <a:lnTo>
                  <a:pt x="166676" y="206262"/>
                </a:lnTo>
                <a:lnTo>
                  <a:pt x="166676" y="289459"/>
                </a:lnTo>
                <a:lnTo>
                  <a:pt x="83479" y="289459"/>
                </a:lnTo>
                <a:close/>
                <a:moveTo>
                  <a:pt x="198712" y="154609"/>
                </a:moveTo>
                <a:lnTo>
                  <a:pt x="371809" y="154609"/>
                </a:lnTo>
                <a:lnTo>
                  <a:pt x="371809" y="177260"/>
                </a:lnTo>
                <a:lnTo>
                  <a:pt x="198712" y="177260"/>
                </a:lnTo>
                <a:close/>
                <a:moveTo>
                  <a:pt x="106118" y="116672"/>
                </a:moveTo>
                <a:lnTo>
                  <a:pt x="106118" y="154653"/>
                </a:lnTo>
                <a:lnTo>
                  <a:pt x="144037" y="154653"/>
                </a:lnTo>
                <a:lnTo>
                  <a:pt x="144037" y="116672"/>
                </a:lnTo>
                <a:close/>
                <a:moveTo>
                  <a:pt x="83479" y="94064"/>
                </a:moveTo>
                <a:lnTo>
                  <a:pt x="166676" y="94064"/>
                </a:lnTo>
                <a:lnTo>
                  <a:pt x="166676" y="177261"/>
                </a:lnTo>
                <a:lnTo>
                  <a:pt x="83479" y="177261"/>
                </a:lnTo>
                <a:close/>
                <a:moveTo>
                  <a:pt x="355493" y="38545"/>
                </a:moveTo>
                <a:lnTo>
                  <a:pt x="355493" y="114053"/>
                </a:lnTo>
                <a:lnTo>
                  <a:pt x="431007" y="114053"/>
                </a:lnTo>
                <a:close/>
                <a:moveTo>
                  <a:pt x="22643" y="22607"/>
                </a:moveTo>
                <a:lnTo>
                  <a:pt x="22643" y="585525"/>
                </a:lnTo>
                <a:lnTo>
                  <a:pt x="446970" y="585525"/>
                </a:lnTo>
                <a:lnTo>
                  <a:pt x="446970" y="136660"/>
                </a:lnTo>
                <a:lnTo>
                  <a:pt x="332850" y="136660"/>
                </a:lnTo>
                <a:lnTo>
                  <a:pt x="332850" y="22607"/>
                </a:lnTo>
                <a:close/>
                <a:moveTo>
                  <a:pt x="0" y="0"/>
                </a:moveTo>
                <a:lnTo>
                  <a:pt x="348813" y="0"/>
                </a:lnTo>
                <a:lnTo>
                  <a:pt x="469613" y="120609"/>
                </a:lnTo>
                <a:lnTo>
                  <a:pt x="469613" y="608132"/>
                </a:lnTo>
                <a:lnTo>
                  <a:pt x="0" y="60813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452844" y="857250"/>
            <a:ext cx="7863770" cy="1938424"/>
          </a:xfrm>
          <a:prstGeom prst="rect">
            <a:avLst/>
          </a:prstGeom>
          <a:solidFill>
            <a:schemeClr val="bg1"/>
          </a:solidFill>
          <a:ln>
            <a:noFill/>
          </a:ln>
          <a:effectLst>
            <a:outerShdw blurRad="254000" dist="38100" dir="2700000" sx="102000" sy="102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04800" algn="just">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图层是实现各种视觉特效的基础，通过对不同图层的调整和组合，可以实现各种复杂的动画和特效效果，如剪切、遮罩、蒙版、变形、抠图、粒子等。此外，图层还可以用作合成和混合，将多个图层组合成一个完整的视频作品。</a:t>
            </a:r>
            <a:endPar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 name="íṩļïḓê"/>
          <p:cNvSpPr/>
          <p:nvPr/>
        </p:nvSpPr>
        <p:spPr bwMode="auto">
          <a:xfrm>
            <a:off x="3452844" y="3198168"/>
            <a:ext cx="7944774" cy="539879"/>
          </a:xfrm>
          <a:prstGeom prst="rect">
            <a:avLst/>
          </a:prstGeom>
          <a:solidFill>
            <a:schemeClr val="accent1"/>
          </a:solidFill>
          <a:ln w="38100">
            <a:noFill/>
          </a:ln>
        </p:spPr>
        <p:txBody>
          <a:bodyPr wrap="square" anchor="t">
            <a:noAutofit/>
          </a:bodyPr>
          <a:lstStyle/>
          <a:p>
            <a:pPr algn="ctr">
              <a:lnSpc>
                <a:spcPct val="130000"/>
              </a:lnSpc>
            </a:pPr>
            <a:r>
              <a:rPr lang="zh-CN" altLang="en-US" sz="2400" b="1" dirty="0">
                <a:solidFill>
                  <a:schemeClr val="bg1"/>
                </a:solidFill>
              </a:rPr>
              <a:t>本节知识图谱</a:t>
            </a:r>
          </a:p>
        </p:txBody>
      </p:sp>
      <p:sp>
        <p:nvSpPr>
          <p:cNvPr id="13" name="矩形: 圆角 12"/>
          <p:cNvSpPr/>
          <p:nvPr/>
        </p:nvSpPr>
        <p:spPr>
          <a:xfrm>
            <a:off x="447675" y="793923"/>
            <a:ext cx="1524000" cy="58831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501796" y="857250"/>
            <a:ext cx="1415772" cy="461665"/>
          </a:xfrm>
          <a:prstGeom prst="rect">
            <a:avLst/>
          </a:prstGeom>
          <a:noFill/>
        </p:spPr>
        <p:txBody>
          <a:bodyPr wrap="none" rtlCol="0">
            <a:spAutoFit/>
          </a:bodyPr>
          <a:lstStyle/>
          <a:p>
            <a:pPr algn="ctr"/>
            <a:r>
              <a:rPr lang="zh-CN" altLang="en-US" sz="2400" b="1" dirty="0">
                <a:solidFill>
                  <a:schemeClr val="bg1"/>
                </a:solidFill>
              </a:rPr>
              <a:t>本节概论</a:t>
            </a:r>
          </a:p>
        </p:txBody>
      </p:sp>
      <p:sp>
        <p:nvSpPr>
          <p:cNvPr id="19" name="等腰三角形 18"/>
          <p:cNvSpPr/>
          <p:nvPr/>
        </p:nvSpPr>
        <p:spPr>
          <a:xfrm rot="16200000">
            <a:off x="2253007" y="1017598"/>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 name="表格 2">
            <a:extLst>
              <a:ext uri="{FF2B5EF4-FFF2-40B4-BE49-F238E27FC236}">
                <a16:creationId xmlns:a16="http://schemas.microsoft.com/office/drawing/2014/main" id="{E28EE084-C445-D215-7CBF-C1F5D68ADDD9}"/>
              </a:ext>
            </a:extLst>
          </p:cNvPr>
          <p:cNvGraphicFramePr>
            <a:graphicFrameLocks noGrp="1"/>
          </p:cNvGraphicFramePr>
          <p:nvPr>
            <p:extLst>
              <p:ext uri="{D42A27DB-BD31-4B8C-83A1-F6EECF244321}">
                <p14:modId xmlns:p14="http://schemas.microsoft.com/office/powerpoint/2010/main" val="1866728206"/>
              </p:ext>
            </p:extLst>
          </p:nvPr>
        </p:nvGraphicFramePr>
        <p:xfrm>
          <a:off x="3452844" y="3738047"/>
          <a:ext cx="7944773" cy="2177398"/>
        </p:xfrm>
        <a:graphic>
          <a:graphicData uri="http://schemas.openxmlformats.org/drawingml/2006/table">
            <a:tbl>
              <a:tblPr firstRow="1" firstCol="1" bandRow="1">
                <a:tableStyleId>{5C22544A-7EE6-4342-B048-85BDC9FD1C3A}</a:tableStyleId>
              </a:tblPr>
              <a:tblGrid>
                <a:gridCol w="1451037">
                  <a:extLst>
                    <a:ext uri="{9D8B030D-6E8A-4147-A177-3AD203B41FA5}">
                      <a16:colId xmlns:a16="http://schemas.microsoft.com/office/drawing/2014/main" val="339299696"/>
                    </a:ext>
                  </a:extLst>
                </a:gridCol>
                <a:gridCol w="2510985">
                  <a:extLst>
                    <a:ext uri="{9D8B030D-6E8A-4147-A177-3AD203B41FA5}">
                      <a16:colId xmlns:a16="http://schemas.microsoft.com/office/drawing/2014/main" val="1252079453"/>
                    </a:ext>
                  </a:extLst>
                </a:gridCol>
                <a:gridCol w="2510985">
                  <a:extLst>
                    <a:ext uri="{9D8B030D-6E8A-4147-A177-3AD203B41FA5}">
                      <a16:colId xmlns:a16="http://schemas.microsoft.com/office/drawing/2014/main" val="3025956859"/>
                    </a:ext>
                  </a:extLst>
                </a:gridCol>
                <a:gridCol w="1471766">
                  <a:extLst>
                    <a:ext uri="{9D8B030D-6E8A-4147-A177-3AD203B41FA5}">
                      <a16:colId xmlns:a16="http://schemas.microsoft.com/office/drawing/2014/main" val="3548946751"/>
                    </a:ext>
                  </a:extLst>
                </a:gridCol>
              </a:tblGrid>
              <a:tr h="1138538">
                <a:tc rowSpan="2">
                  <a:txBody>
                    <a:bodyPr/>
                    <a:lstStyle/>
                    <a:p>
                      <a:pPr algn="l">
                        <a:lnSpc>
                          <a:spcPct val="150000"/>
                        </a:lnSpc>
                      </a:pPr>
                      <a:r>
                        <a:rPr lang="zh-CN" sz="2400" kern="100">
                          <a:effectLst/>
                        </a:rPr>
                        <a:t>图层</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2400" kern="100" dirty="0">
                          <a:effectLst/>
                        </a:rPr>
                        <a:t>分类</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2400" kern="100" dirty="0">
                          <a:effectLst/>
                        </a:rPr>
                        <a:t>内容及作用</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2400" kern="100">
                          <a:effectLst/>
                        </a:rPr>
                        <a:t>重要性</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680242127"/>
                  </a:ext>
                </a:extLst>
              </a:tr>
              <a:tr h="985372">
                <a:tc vMerge="1">
                  <a:txBody>
                    <a:bodyPr/>
                    <a:lstStyle/>
                    <a:p>
                      <a:endParaRPr lang="zh-CN" altLang="en-US"/>
                    </a:p>
                  </a:txBody>
                  <a:tcPr/>
                </a:tc>
                <a:tc>
                  <a:txBody>
                    <a:bodyPr/>
                    <a:lstStyle/>
                    <a:p>
                      <a:pPr algn="just">
                        <a:lnSpc>
                          <a:spcPct val="150000"/>
                        </a:lnSpc>
                      </a:pPr>
                      <a:r>
                        <a:rPr lang="zh-CN" sz="2400" kern="100" dirty="0">
                          <a:effectLst/>
                        </a:rPr>
                        <a:t>图层的创建</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2400" kern="100" dirty="0">
                          <a:effectLst/>
                        </a:rPr>
                        <a:t>了解图层的创建方法</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pPr>
                      <a:r>
                        <a:rPr lang="zh-CN" sz="2400" kern="100" dirty="0">
                          <a:effectLst/>
                        </a:rPr>
                        <a:t>★★★★★</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825504584"/>
                  </a:ext>
                </a:extLst>
              </a:tr>
            </a:tbl>
          </a:graphicData>
        </a:graphic>
      </p:graphicFrame>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9B76BBDF-CF05-E8BA-B979-E665BF804B97}"/>
              </a:ext>
            </a:extLst>
          </p:cNvPr>
          <p:cNvGrpSpPr/>
          <p:nvPr/>
        </p:nvGrpSpPr>
        <p:grpSpPr>
          <a:xfrm>
            <a:off x="30389" y="1064025"/>
            <a:ext cx="2165030" cy="918222"/>
            <a:chOff x="50707" y="1481511"/>
            <a:chExt cx="2165030" cy="918222"/>
          </a:xfrm>
        </p:grpSpPr>
        <p:sp>
          <p:nvSpPr>
            <p:cNvPr id="9" name="矩形: 圆角 8">
              <a:extLst>
                <a:ext uri="{FF2B5EF4-FFF2-40B4-BE49-F238E27FC236}">
                  <a16:creationId xmlns:a16="http://schemas.microsoft.com/office/drawing/2014/main" id="{180A8D45-B35A-1138-8ED2-45C19253FC13}"/>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A59E4768-EC0A-6285-2BBA-5E8924D7C3DC}"/>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 —</a:t>
              </a:r>
              <a:r>
                <a:rPr lang="zh-CN" altLang="en-US" sz="2400" b="1" dirty="0">
                  <a:solidFill>
                    <a:schemeClr val="bg1"/>
                  </a:solidFill>
                </a:rPr>
                <a:t>海市蜃楼</a:t>
              </a:r>
            </a:p>
          </p:txBody>
        </p:sp>
      </p:grpSp>
      <p:sp>
        <p:nvSpPr>
          <p:cNvPr id="11" name="等腰三角形 10">
            <a:extLst>
              <a:ext uri="{FF2B5EF4-FFF2-40B4-BE49-F238E27FC236}">
                <a16:creationId xmlns:a16="http://schemas.microsoft.com/office/drawing/2014/main" id="{EBA5B994-92EE-1816-F482-C6F37A1412FB}"/>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79C1AB92-A76C-6C17-CD46-2B94989E276B}"/>
              </a:ext>
            </a:extLst>
          </p:cNvPr>
          <p:cNvSpPr/>
          <p:nvPr/>
        </p:nvSpPr>
        <p:spPr>
          <a:xfrm>
            <a:off x="2990129" y="219343"/>
            <a:ext cx="8113300" cy="2278928"/>
          </a:xfrm>
          <a:prstGeom prst="round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b="1" dirty="0">
                <a:solidFill>
                  <a:schemeClr val="tx1"/>
                </a:solidFill>
                <a:latin typeface="微软雅黑" panose="020B0503020204020204" pitchFamily="34" charset="-122"/>
                <a:ea typeface="微软雅黑" panose="020B0503020204020204" pitchFamily="34" charset="-122"/>
              </a:rPr>
              <a:t>素材位置</a:t>
            </a:r>
            <a:r>
              <a:rPr lang="zh-CN" altLang="en-US" sz="2000" b="1" dirty="0">
                <a:solidFill>
                  <a:schemeClr val="tx1"/>
                </a:solidFill>
                <a:latin typeface="微软雅黑" panose="020B0503020204020204" pitchFamily="34" charset="-122"/>
                <a:ea typeface="微软雅黑" panose="020B0503020204020204" pitchFamily="34" charset="-122"/>
              </a:rPr>
              <a:t>：</a:t>
            </a:r>
            <a:r>
              <a:rPr lang="zh-CN" altLang="zh-CN" sz="2000" dirty="0">
                <a:solidFill>
                  <a:schemeClr val="tx1"/>
                </a:solidFill>
                <a:latin typeface="微软雅黑" panose="020B0503020204020204" pitchFamily="34" charset="-122"/>
                <a:ea typeface="微软雅黑" panose="020B0503020204020204" pitchFamily="34" charset="-122"/>
              </a:rPr>
              <a:t>实例文件</a:t>
            </a:r>
            <a:r>
              <a:rPr lang="en-US" altLang="zh-CN" sz="2000" dirty="0">
                <a:solidFill>
                  <a:schemeClr val="tx1"/>
                </a:solidFill>
                <a:latin typeface="微软雅黑" panose="020B0503020204020204" pitchFamily="34" charset="-122"/>
                <a:ea typeface="微软雅黑" panose="020B0503020204020204" pitchFamily="34" charset="-122"/>
              </a:rPr>
              <a:t>&gt;CH03&gt;</a:t>
            </a:r>
            <a:r>
              <a:rPr lang="zh-CN" altLang="zh-CN" sz="2000" dirty="0">
                <a:solidFill>
                  <a:schemeClr val="tx1"/>
                </a:solidFill>
                <a:latin typeface="微软雅黑" panose="020B0503020204020204" pitchFamily="34" charset="-122"/>
                <a:ea typeface="微软雅黑" panose="020B0503020204020204" pitchFamily="34" charset="-122"/>
              </a:rPr>
              <a:t>课堂案例——海市蜃楼</a:t>
            </a:r>
            <a:r>
              <a:rPr lang="en-US" altLang="zh-CN" sz="2000" dirty="0">
                <a:solidFill>
                  <a:schemeClr val="tx1"/>
                </a:solidFill>
                <a:latin typeface="微软雅黑" panose="020B0503020204020204" pitchFamily="34" charset="-122"/>
                <a:ea typeface="微软雅黑" panose="020B0503020204020204" pitchFamily="34" charset="-122"/>
              </a:rPr>
              <a:t>&gt;(</a:t>
            </a:r>
            <a:r>
              <a:rPr lang="zh-CN" altLang="zh-CN" sz="2000" dirty="0">
                <a:solidFill>
                  <a:schemeClr val="tx1"/>
                </a:solidFill>
                <a:latin typeface="微软雅黑" panose="020B0503020204020204" pitchFamily="34" charset="-122"/>
                <a:ea typeface="微软雅黑" panose="020B0503020204020204" pitchFamily="34" charset="-122"/>
              </a:rPr>
              <a:t>素材</a:t>
            </a:r>
            <a:r>
              <a:rPr lang="en-US" altLang="zh-CN" sz="2000" dirty="0">
                <a:solidFill>
                  <a:schemeClr val="tx1"/>
                </a:solidFill>
                <a:latin typeface="微软雅黑" panose="020B0503020204020204" pitchFamily="34" charset="-122"/>
                <a:ea typeface="微软雅黑" panose="020B0503020204020204" pitchFamily="34" charset="-122"/>
              </a:rPr>
              <a:t>)</a:t>
            </a:r>
            <a:br>
              <a:rPr lang="en-US" altLang="zh-CN" sz="2000" dirty="0">
                <a:solidFill>
                  <a:schemeClr val="tx1"/>
                </a:solidFill>
                <a:latin typeface="微软雅黑" panose="020B0503020204020204" pitchFamily="34" charset="-122"/>
                <a:ea typeface="微软雅黑" panose="020B0503020204020204" pitchFamily="34" charset="-122"/>
              </a:rPr>
            </a:br>
            <a:r>
              <a:rPr lang="zh-CN" altLang="zh-CN" sz="2000" b="1" dirty="0">
                <a:solidFill>
                  <a:schemeClr val="tx1"/>
                </a:solidFill>
                <a:latin typeface="微软雅黑" panose="020B0503020204020204" pitchFamily="34" charset="-122"/>
                <a:ea typeface="微软雅黑" panose="020B0503020204020204" pitchFamily="34" charset="-122"/>
              </a:rPr>
              <a:t>实例位置</a:t>
            </a:r>
            <a:r>
              <a:rPr lang="zh-CN" altLang="en-US" sz="2000" b="1" dirty="0">
                <a:solidFill>
                  <a:schemeClr val="tx1"/>
                </a:solidFill>
                <a:latin typeface="微软雅黑" panose="020B0503020204020204" pitchFamily="34" charset="-122"/>
                <a:ea typeface="微软雅黑" panose="020B0503020204020204" pitchFamily="34" charset="-122"/>
              </a:rPr>
              <a:t>：</a:t>
            </a:r>
            <a:r>
              <a:rPr lang="zh-CN" altLang="zh-CN" sz="2000" dirty="0">
                <a:solidFill>
                  <a:schemeClr val="tx1"/>
                </a:solidFill>
                <a:latin typeface="微软雅黑" panose="020B0503020204020204" pitchFamily="34" charset="-122"/>
                <a:ea typeface="微软雅黑" panose="020B0503020204020204" pitchFamily="34" charset="-122"/>
              </a:rPr>
              <a:t>实例文件</a:t>
            </a:r>
            <a:r>
              <a:rPr lang="en-US" altLang="zh-CN" sz="2000" dirty="0">
                <a:solidFill>
                  <a:schemeClr val="tx1"/>
                </a:solidFill>
                <a:latin typeface="微软雅黑" panose="020B0503020204020204" pitchFamily="34" charset="-122"/>
                <a:ea typeface="微软雅黑" panose="020B0503020204020204" pitchFamily="34" charset="-122"/>
              </a:rPr>
              <a:t>&gt;CH03&gt;</a:t>
            </a:r>
            <a:r>
              <a:rPr lang="zh-CN" altLang="zh-CN" sz="2000" dirty="0">
                <a:solidFill>
                  <a:schemeClr val="tx1"/>
                </a:solidFill>
                <a:latin typeface="微软雅黑" panose="020B0503020204020204" pitchFamily="34" charset="-122"/>
                <a:ea typeface="微软雅黑" panose="020B0503020204020204" pitchFamily="34" charset="-122"/>
              </a:rPr>
              <a:t>课堂案例——海市蜃楼</a:t>
            </a:r>
            <a:r>
              <a:rPr lang="en-US" altLang="zh-CN" sz="2000" dirty="0">
                <a:solidFill>
                  <a:schemeClr val="tx1"/>
                </a:solidFill>
                <a:latin typeface="微软雅黑" panose="020B0503020204020204" pitchFamily="34" charset="-122"/>
                <a:ea typeface="微软雅黑" panose="020B0503020204020204" pitchFamily="34" charset="-122"/>
              </a:rPr>
              <a:t>.</a:t>
            </a:r>
            <a:r>
              <a:rPr lang="en-US" altLang="zh-CN" sz="2000" dirty="0" err="1">
                <a:solidFill>
                  <a:schemeClr val="tx1"/>
                </a:solidFill>
                <a:latin typeface="微软雅黑" panose="020B0503020204020204" pitchFamily="34" charset="-122"/>
                <a:ea typeface="微软雅黑" panose="020B0503020204020204" pitchFamily="34" charset="-122"/>
              </a:rPr>
              <a:t>aep</a:t>
            </a:r>
            <a:endParaRPr lang="zh-CN" altLang="zh-CN" sz="2000" dirty="0">
              <a:solidFill>
                <a:schemeClr val="tx1"/>
              </a:solidFill>
              <a:latin typeface="微软雅黑" panose="020B0503020204020204" pitchFamily="34" charset="-122"/>
              <a:ea typeface="微软雅黑" panose="020B0503020204020204" pitchFamily="34" charset="-122"/>
            </a:endParaRPr>
          </a:p>
          <a:p>
            <a:r>
              <a:rPr lang="zh-CN" altLang="zh-CN" sz="2000" b="1" dirty="0">
                <a:solidFill>
                  <a:schemeClr val="tx1"/>
                </a:solidFill>
                <a:latin typeface="微软雅黑" panose="020B0503020204020204" pitchFamily="34" charset="-122"/>
                <a:ea typeface="微软雅黑" panose="020B0503020204020204" pitchFamily="34" charset="-122"/>
              </a:rPr>
              <a:t>案例描述</a:t>
            </a:r>
            <a:r>
              <a:rPr lang="zh-CN" altLang="en-US" sz="2000" b="1" dirty="0">
                <a:solidFill>
                  <a:schemeClr val="tx1"/>
                </a:solidFill>
                <a:latin typeface="微软雅黑" panose="020B0503020204020204" pitchFamily="34" charset="-122"/>
                <a:ea typeface="微软雅黑" panose="020B0503020204020204" pitchFamily="34" charset="-122"/>
              </a:rPr>
              <a:t>：</a:t>
            </a:r>
            <a:r>
              <a:rPr lang="zh-CN" altLang="zh-CN" sz="2000" dirty="0">
                <a:solidFill>
                  <a:schemeClr val="tx1"/>
                </a:solidFill>
                <a:latin typeface="微软雅黑" panose="020B0503020204020204" pitchFamily="34" charset="-122"/>
                <a:ea typeface="微软雅黑" panose="020B0503020204020204" pitchFamily="34" charset="-122"/>
              </a:rPr>
              <a:t>案例中通过不同图层的叠加，组成高低远近的楼群，在纯色层中加分形噪波的滤镜，通过调整噪波的形态和图层叠加模式，从而形成雾气缭绕的视觉效果，本案例制作的效果如图</a:t>
            </a:r>
            <a:r>
              <a:rPr lang="en-US" altLang="zh-CN" sz="2000" dirty="0">
                <a:solidFill>
                  <a:schemeClr val="tx1"/>
                </a:solidFill>
                <a:latin typeface="微软雅黑" panose="020B0503020204020204" pitchFamily="34" charset="-122"/>
                <a:ea typeface="微软雅黑" panose="020B0503020204020204" pitchFamily="34" charset="-122"/>
              </a:rPr>
              <a:t>3-1</a:t>
            </a:r>
            <a:r>
              <a:rPr lang="zh-CN" altLang="zh-CN" sz="2000" dirty="0">
                <a:solidFill>
                  <a:schemeClr val="tx1"/>
                </a:solidFill>
                <a:latin typeface="微软雅黑" panose="020B0503020204020204" pitchFamily="34" charset="-122"/>
                <a:ea typeface="微软雅黑" panose="020B0503020204020204" pitchFamily="34" charset="-122"/>
              </a:rPr>
              <a:t>所示。</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492C0AF0-B469-B892-96A6-9F35DA7A222A}"/>
              </a:ext>
            </a:extLst>
          </p:cNvPr>
          <p:cNvSpPr txBox="1"/>
          <p:nvPr/>
        </p:nvSpPr>
        <p:spPr>
          <a:xfrm>
            <a:off x="2869746" y="2558533"/>
            <a:ext cx="6098720" cy="369332"/>
          </a:xfrm>
          <a:prstGeom prst="rect">
            <a:avLst/>
          </a:prstGeom>
          <a:noFill/>
        </p:spPr>
        <p:txBody>
          <a:bodyPr wrap="square">
            <a:spAutoFit/>
          </a:bodyPr>
          <a:lstStyle/>
          <a:p>
            <a:r>
              <a:rPr lang="zh-CN" altLang="zh-CN" sz="1800" b="1" kern="100" dirty="0">
                <a:effectLst/>
                <a:ea typeface="宋体" panose="02010600030101010101" pitchFamily="2" charset="-122"/>
                <a:cs typeface="宋体" panose="02010600030101010101" pitchFamily="2" charset="-122"/>
              </a:rPr>
              <a:t>难易指数</a:t>
            </a:r>
            <a:r>
              <a:rPr lang="zh-CN" altLang="zh-CN" sz="1800" kern="100" dirty="0">
                <a:effectLst/>
                <a:ea typeface="宋体" panose="02010600030101010101" pitchFamily="2" charset="-122"/>
                <a:cs typeface="宋体" panose="02010600030101010101" pitchFamily="2" charset="-122"/>
              </a:rPr>
              <a:t> ★★</a:t>
            </a:r>
            <a:endParaRPr lang="zh-CN" altLang="en-US" dirty="0"/>
          </a:p>
        </p:txBody>
      </p:sp>
      <p:pic>
        <p:nvPicPr>
          <p:cNvPr id="15" name="图片 14" descr="图3-9">
            <a:extLst>
              <a:ext uri="{FF2B5EF4-FFF2-40B4-BE49-F238E27FC236}">
                <a16:creationId xmlns:a16="http://schemas.microsoft.com/office/drawing/2014/main" id="{CBB6D15E-C7C5-4A12-0DFB-06249162D8F4}"/>
              </a:ext>
            </a:extLst>
          </p:cNvPr>
          <p:cNvPicPr>
            <a:picLocks noChangeAspect="1"/>
          </p:cNvPicPr>
          <p:nvPr/>
        </p:nvPicPr>
        <p:blipFill>
          <a:blip r:embed="rId3"/>
          <a:srcRect t="273" r="1040"/>
          <a:stretch>
            <a:fillRect/>
          </a:stretch>
        </p:blipFill>
        <p:spPr>
          <a:xfrm>
            <a:off x="3030949" y="2960526"/>
            <a:ext cx="6766194" cy="3813346"/>
          </a:xfrm>
          <a:prstGeom prst="rect">
            <a:avLst/>
          </a:prstGeom>
        </p:spPr>
      </p:pic>
      <p:sp>
        <p:nvSpPr>
          <p:cNvPr id="17" name="文本框 16">
            <a:extLst>
              <a:ext uri="{FF2B5EF4-FFF2-40B4-BE49-F238E27FC236}">
                <a16:creationId xmlns:a16="http://schemas.microsoft.com/office/drawing/2014/main" id="{8DBC7CF3-624E-D92D-977E-4357C3DE9B10}"/>
              </a:ext>
            </a:extLst>
          </p:cNvPr>
          <p:cNvSpPr txBox="1"/>
          <p:nvPr/>
        </p:nvSpPr>
        <p:spPr>
          <a:xfrm>
            <a:off x="7046779" y="6346151"/>
            <a:ext cx="6098720" cy="460382"/>
          </a:xfrm>
          <a:prstGeom prst="rect">
            <a:avLst/>
          </a:prstGeom>
          <a:noFill/>
        </p:spPr>
        <p:txBody>
          <a:bodyPr wrap="square">
            <a:spAutoFit/>
          </a:bodyPr>
          <a:lstStyle/>
          <a:p>
            <a:pPr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3-1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6762540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等腰三角形 7">
            <a:extLst>
              <a:ext uri="{FF2B5EF4-FFF2-40B4-BE49-F238E27FC236}">
                <a16:creationId xmlns:a16="http://schemas.microsoft.com/office/drawing/2014/main" id="{6097657B-5056-04FE-6E2E-830981A9CE52}"/>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44E6F3D-2226-21D5-97A1-C71477897DE8}"/>
              </a:ext>
            </a:extLst>
          </p:cNvPr>
          <p:cNvSpPr/>
          <p:nvPr/>
        </p:nvSpPr>
        <p:spPr>
          <a:xfrm>
            <a:off x="2612469" y="641047"/>
            <a:ext cx="9274731" cy="1546982"/>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dirty="0">
                <a:solidFill>
                  <a:schemeClr val="tx1"/>
                </a:solidFill>
                <a:latin typeface="微软雅黑" panose="020B0503020204020204" pitchFamily="34" charset="-122"/>
                <a:ea typeface="微软雅黑" panose="020B0503020204020204" pitchFamily="34" charset="-122"/>
              </a:rPr>
              <a:t>步骤</a:t>
            </a:r>
            <a:r>
              <a:rPr lang="en-US" altLang="zh-CN" sz="2000" dirty="0">
                <a:solidFill>
                  <a:schemeClr val="tx1"/>
                </a:solidFill>
                <a:latin typeface="微软雅黑" panose="020B0503020204020204" pitchFamily="34" charset="-122"/>
                <a:ea typeface="微软雅黑" panose="020B0503020204020204" pitchFamily="34" charset="-122"/>
              </a:rPr>
              <a:t>01</a:t>
            </a:r>
            <a:r>
              <a:rPr lang="zh-CN" altLang="zh-CN" sz="2000" dirty="0">
                <a:solidFill>
                  <a:schemeClr val="tx1"/>
                </a:solidFill>
                <a:latin typeface="微软雅黑" panose="020B0503020204020204" pitchFamily="34" charset="-122"/>
                <a:ea typeface="微软雅黑" panose="020B0503020204020204" pitchFamily="34" charset="-122"/>
              </a:rPr>
              <a:t>：启动</a:t>
            </a:r>
            <a:r>
              <a:rPr lang="en-US" altLang="zh-CN" sz="2000" dirty="0">
                <a:solidFill>
                  <a:schemeClr val="tx1"/>
                </a:solidFill>
                <a:latin typeface="微软雅黑" panose="020B0503020204020204" pitchFamily="34" charset="-122"/>
                <a:ea typeface="微软雅黑" panose="020B0503020204020204" pitchFamily="34" charset="-122"/>
              </a:rPr>
              <a:t>After Effects</a:t>
            </a:r>
            <a:r>
              <a:rPr lang="zh-CN" altLang="zh-CN" sz="2000" dirty="0">
                <a:solidFill>
                  <a:schemeClr val="tx1"/>
                </a:solidFill>
                <a:latin typeface="微软雅黑" panose="020B0503020204020204" pitchFamily="34" charset="-122"/>
                <a:ea typeface="微软雅黑" panose="020B0503020204020204" pitchFamily="34" charset="-122"/>
              </a:rPr>
              <a:t>，导入学习资源中的“实例文件</a:t>
            </a:r>
            <a:r>
              <a:rPr lang="en-US" altLang="zh-CN" sz="2000" dirty="0">
                <a:solidFill>
                  <a:schemeClr val="tx1"/>
                </a:solidFill>
                <a:latin typeface="微软雅黑" panose="020B0503020204020204" pitchFamily="34" charset="-122"/>
                <a:ea typeface="微软雅黑" panose="020B0503020204020204" pitchFamily="34" charset="-122"/>
              </a:rPr>
              <a:t>&gt;CH03&gt;</a:t>
            </a:r>
            <a:r>
              <a:rPr lang="zh-CN" altLang="zh-CN" sz="2000" dirty="0">
                <a:solidFill>
                  <a:schemeClr val="tx1"/>
                </a:solidFill>
                <a:latin typeface="微软雅黑" panose="020B0503020204020204" pitchFamily="34" charset="-122"/>
                <a:ea typeface="微软雅黑" panose="020B0503020204020204" pitchFamily="34" charset="-122"/>
              </a:rPr>
              <a:t>课堂案例——海市蜃楼</a:t>
            </a:r>
            <a:r>
              <a:rPr lang="en-US" altLang="zh-CN" sz="2000" dirty="0">
                <a:solidFill>
                  <a:schemeClr val="tx1"/>
                </a:solidFill>
                <a:latin typeface="微软雅黑" panose="020B0503020204020204" pitchFamily="34" charset="-122"/>
                <a:ea typeface="微软雅黑" panose="020B0503020204020204" pitchFamily="34" charset="-122"/>
              </a:rPr>
              <a:t>.</a:t>
            </a:r>
            <a:r>
              <a:rPr lang="en-US" altLang="zh-CN" sz="2000" dirty="0" err="1">
                <a:solidFill>
                  <a:schemeClr val="tx1"/>
                </a:solidFill>
                <a:latin typeface="微软雅黑" panose="020B0503020204020204" pitchFamily="34" charset="-122"/>
                <a:ea typeface="微软雅黑" panose="020B0503020204020204" pitchFamily="34" charset="-122"/>
              </a:rPr>
              <a:t>aep</a:t>
            </a:r>
            <a:r>
              <a:rPr lang="zh-CN" altLang="zh-CN" sz="2000" dirty="0">
                <a:solidFill>
                  <a:schemeClr val="tx1"/>
                </a:solidFill>
                <a:latin typeface="微软雅黑" panose="020B0503020204020204" pitchFamily="34" charset="-122"/>
                <a:ea typeface="微软雅黑" panose="020B0503020204020204" pitchFamily="34" charset="-122"/>
              </a:rPr>
              <a:t>”文件，然后在“项目”面板中双击“海市蜃楼”加载该合成，如图</a:t>
            </a:r>
            <a:r>
              <a:rPr lang="en-US" altLang="zh-CN" sz="2000" dirty="0">
                <a:solidFill>
                  <a:schemeClr val="tx1"/>
                </a:solidFill>
                <a:latin typeface="微软雅黑" panose="020B0503020204020204" pitchFamily="34" charset="-122"/>
                <a:ea typeface="微软雅黑" panose="020B0503020204020204" pitchFamily="34" charset="-122"/>
              </a:rPr>
              <a:t>3-2</a:t>
            </a:r>
            <a:r>
              <a:rPr lang="zh-CN" altLang="zh-CN" sz="2000" dirty="0">
                <a:solidFill>
                  <a:schemeClr val="tx1"/>
                </a:solidFill>
                <a:latin typeface="微软雅黑" panose="020B0503020204020204" pitchFamily="34" charset="-122"/>
                <a:ea typeface="微软雅黑" panose="020B0503020204020204" pitchFamily="34" charset="-122"/>
              </a:rPr>
              <a:t>所示。</a:t>
            </a:r>
          </a:p>
        </p:txBody>
      </p:sp>
      <p:sp>
        <p:nvSpPr>
          <p:cNvPr id="10" name="文本框 9">
            <a:extLst>
              <a:ext uri="{FF2B5EF4-FFF2-40B4-BE49-F238E27FC236}">
                <a16:creationId xmlns:a16="http://schemas.microsoft.com/office/drawing/2014/main" id="{2A045F7A-5949-3CCC-C658-E33199193F6E}"/>
              </a:ext>
            </a:extLst>
          </p:cNvPr>
          <p:cNvSpPr txBox="1"/>
          <p:nvPr/>
        </p:nvSpPr>
        <p:spPr>
          <a:xfrm>
            <a:off x="2954199" y="136014"/>
            <a:ext cx="1980029" cy="523220"/>
          </a:xfrm>
          <a:prstGeom prst="rect">
            <a:avLst/>
          </a:prstGeom>
          <a:noFill/>
        </p:spPr>
        <p:txBody>
          <a:bodyPr wrap="none" rtlCol="0">
            <a:spAutoFit/>
          </a:bodyPr>
          <a:lstStyle/>
          <a:p>
            <a:r>
              <a:rPr lang="zh-CN" altLang="en-US" sz="2800" b="1" dirty="0">
                <a:solidFill>
                  <a:schemeClr val="accent1"/>
                </a:solidFill>
              </a:rPr>
              <a:t>任务实施：</a:t>
            </a:r>
          </a:p>
        </p:txBody>
      </p:sp>
      <p:grpSp>
        <p:nvGrpSpPr>
          <p:cNvPr id="11" name="组合 10">
            <a:extLst>
              <a:ext uri="{FF2B5EF4-FFF2-40B4-BE49-F238E27FC236}">
                <a16:creationId xmlns:a16="http://schemas.microsoft.com/office/drawing/2014/main" id="{85F1339E-E651-48F5-0000-FA54A2359B14}"/>
              </a:ext>
            </a:extLst>
          </p:cNvPr>
          <p:cNvGrpSpPr/>
          <p:nvPr/>
        </p:nvGrpSpPr>
        <p:grpSpPr>
          <a:xfrm>
            <a:off x="30389" y="1064025"/>
            <a:ext cx="2165030" cy="918222"/>
            <a:chOff x="50707" y="1481511"/>
            <a:chExt cx="2165030" cy="918222"/>
          </a:xfrm>
        </p:grpSpPr>
        <p:sp>
          <p:nvSpPr>
            <p:cNvPr id="12" name="矩形: 圆角 11">
              <a:extLst>
                <a:ext uri="{FF2B5EF4-FFF2-40B4-BE49-F238E27FC236}">
                  <a16:creationId xmlns:a16="http://schemas.microsoft.com/office/drawing/2014/main" id="{D4A149C1-8E7D-45CD-EE15-F84F83756913}"/>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3ACAB0F6-9992-049F-D98B-DB5ECA03D4BD}"/>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 —</a:t>
              </a:r>
              <a:r>
                <a:rPr lang="zh-CN" altLang="en-US" sz="2400" b="1" dirty="0">
                  <a:solidFill>
                    <a:schemeClr val="bg1"/>
                  </a:solidFill>
                </a:rPr>
                <a:t>海市蜃楼</a:t>
              </a:r>
            </a:p>
          </p:txBody>
        </p:sp>
      </p:grpSp>
      <p:pic>
        <p:nvPicPr>
          <p:cNvPr id="14" name="图片 13" descr="图3-2">
            <a:extLst>
              <a:ext uri="{FF2B5EF4-FFF2-40B4-BE49-F238E27FC236}">
                <a16:creationId xmlns:a16="http://schemas.microsoft.com/office/drawing/2014/main" id="{FF682446-FAAA-D00B-DF3F-200B5625DFD3}"/>
              </a:ext>
            </a:extLst>
          </p:cNvPr>
          <p:cNvPicPr>
            <a:picLocks noChangeAspect="1"/>
          </p:cNvPicPr>
          <p:nvPr/>
        </p:nvPicPr>
        <p:blipFill>
          <a:blip r:embed="rId3"/>
          <a:stretch>
            <a:fillRect/>
          </a:stretch>
        </p:blipFill>
        <p:spPr>
          <a:xfrm>
            <a:off x="2612469" y="2558238"/>
            <a:ext cx="6524625" cy="4060177"/>
          </a:xfrm>
          <a:prstGeom prst="rect">
            <a:avLst/>
          </a:prstGeom>
        </p:spPr>
      </p:pic>
      <p:sp>
        <p:nvSpPr>
          <p:cNvPr id="16" name="文本框 15">
            <a:extLst>
              <a:ext uri="{FF2B5EF4-FFF2-40B4-BE49-F238E27FC236}">
                <a16:creationId xmlns:a16="http://schemas.microsoft.com/office/drawing/2014/main" id="{77FF1FC5-8485-37EE-660B-E69210AC0D12}"/>
              </a:ext>
            </a:extLst>
          </p:cNvPr>
          <p:cNvSpPr txBox="1"/>
          <p:nvPr/>
        </p:nvSpPr>
        <p:spPr>
          <a:xfrm>
            <a:off x="9142640" y="6249083"/>
            <a:ext cx="6098720" cy="369332"/>
          </a:xfrm>
          <a:prstGeom prst="rect">
            <a:avLst/>
          </a:prstGeom>
          <a:noFill/>
        </p:spPr>
        <p:txBody>
          <a:bodyPr wrap="square">
            <a:spAutoFit/>
          </a:bodyPr>
          <a:lstStyle/>
          <a:p>
            <a:r>
              <a:rPr lang="zh-CN" altLang="zh-CN" sz="1800" kern="100" dirty="0">
                <a:effectLst/>
                <a:ea typeface="宋体" panose="02010600030101010101" pitchFamily="2" charset="-122"/>
                <a:cs typeface="宋体" panose="02010600030101010101" pitchFamily="2" charset="-122"/>
              </a:rPr>
              <a:t>图</a:t>
            </a:r>
            <a:r>
              <a:rPr lang="en-US" altLang="zh-CN" sz="1800" kern="100" dirty="0">
                <a:effectLst/>
                <a:ea typeface="宋体" panose="02010600030101010101" pitchFamily="2" charset="-122"/>
                <a:cs typeface="宋体" panose="02010600030101010101" pitchFamily="2" charset="-122"/>
              </a:rPr>
              <a:t>3-2</a:t>
            </a:r>
            <a:endParaRPr lang="zh-CN" altLang="en-US" dirty="0"/>
          </a:p>
        </p:txBody>
      </p:sp>
    </p:spTree>
    <p:custDataLst>
      <p:tags r:id="rId1"/>
    </p:custDataLst>
    <p:extLst>
      <p:ext uri="{BB962C8B-B14F-4D97-AF65-F5344CB8AC3E}">
        <p14:creationId xmlns:p14="http://schemas.microsoft.com/office/powerpoint/2010/main" val="11713980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a:extLst>
              <a:ext uri="{FF2B5EF4-FFF2-40B4-BE49-F238E27FC236}">
                <a16:creationId xmlns:a16="http://schemas.microsoft.com/office/drawing/2014/main" id="{A560437D-30CF-B934-C163-342F2B70301A}"/>
              </a:ext>
            </a:extLst>
          </p:cNvPr>
          <p:cNvSpPr/>
          <p:nvPr/>
        </p:nvSpPr>
        <p:spPr>
          <a:xfrm rot="16200000">
            <a:off x="2235360" y="1485836"/>
            <a:ext cx="191717" cy="1409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id="{682DC1C9-B386-B1A9-FBC3-B4D9E2D1CA82}"/>
              </a:ext>
            </a:extLst>
          </p:cNvPr>
          <p:cNvSpPr/>
          <p:nvPr/>
        </p:nvSpPr>
        <p:spPr>
          <a:xfrm>
            <a:off x="2612469" y="739021"/>
            <a:ext cx="9274731" cy="1546982"/>
          </a:xfrm>
          <a:prstGeom prst="roundRect">
            <a:avLst/>
          </a:prstGeom>
          <a:solidFill>
            <a:schemeClr val="bg1">
              <a:lumMod val="9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2000" dirty="0">
                <a:solidFill>
                  <a:schemeClr val="tx1"/>
                </a:solidFill>
                <a:latin typeface="微软雅黑" panose="020B0503020204020204" pitchFamily="34" charset="-122"/>
                <a:ea typeface="微软雅黑" panose="020B0503020204020204" pitchFamily="34" charset="-122"/>
              </a:rPr>
              <a:t>步骤</a:t>
            </a:r>
            <a:r>
              <a:rPr lang="en-US" altLang="zh-CN" sz="2000" dirty="0">
                <a:solidFill>
                  <a:schemeClr val="tx1"/>
                </a:solidFill>
                <a:latin typeface="微软雅黑" panose="020B0503020204020204" pitchFamily="34" charset="-122"/>
                <a:ea typeface="微软雅黑" panose="020B0503020204020204" pitchFamily="34" charset="-122"/>
              </a:rPr>
              <a:t>02</a:t>
            </a:r>
            <a:r>
              <a:rPr lang="zh-CN" altLang="zh-CN" sz="2000" dirty="0">
                <a:solidFill>
                  <a:schemeClr val="tx1"/>
                </a:solidFill>
                <a:latin typeface="微软雅黑" panose="020B0503020204020204" pitchFamily="34" charset="-122"/>
                <a:ea typeface="微软雅黑" panose="020B0503020204020204" pitchFamily="34" charset="-122"/>
              </a:rPr>
              <a:t>：将“项目”面板中的“海岸”图片拖拽到“时间轴”面板中，生成“海岸”图层，选择“海岸”图层，按</a:t>
            </a:r>
            <a:r>
              <a:rPr lang="en-US" altLang="zh-CN" sz="2000" dirty="0">
                <a:solidFill>
                  <a:schemeClr val="tx1"/>
                </a:solidFill>
                <a:latin typeface="微软雅黑" panose="020B0503020204020204" pitchFamily="34" charset="-122"/>
                <a:ea typeface="微软雅黑" panose="020B0503020204020204" pitchFamily="34" charset="-122"/>
              </a:rPr>
              <a:t>S</a:t>
            </a:r>
            <a:r>
              <a:rPr lang="zh-CN" altLang="zh-CN" sz="2000" dirty="0">
                <a:solidFill>
                  <a:schemeClr val="tx1"/>
                </a:solidFill>
                <a:latin typeface="微软雅黑" panose="020B0503020204020204" pitchFamily="34" charset="-122"/>
                <a:ea typeface="微软雅黑" panose="020B0503020204020204" pitchFamily="34" charset="-122"/>
              </a:rPr>
              <a:t>键展开其“缩放”属性。然后设置为</a:t>
            </a:r>
            <a:r>
              <a:rPr lang="en-US" altLang="zh-CN" sz="2000" dirty="0">
                <a:solidFill>
                  <a:schemeClr val="tx1"/>
                </a:solidFill>
                <a:latin typeface="微软雅黑" panose="020B0503020204020204" pitchFamily="34" charset="-122"/>
                <a:ea typeface="微软雅黑" panose="020B0503020204020204" pitchFamily="34" charset="-122"/>
              </a:rPr>
              <a:t>(150.0%</a:t>
            </a:r>
            <a:r>
              <a:rPr lang="zh-CN" altLang="zh-CN" sz="2000" dirty="0">
                <a:solidFill>
                  <a:schemeClr val="tx1"/>
                </a:solidFill>
                <a:latin typeface="微软雅黑" panose="020B0503020204020204" pitchFamily="34" charset="-122"/>
                <a:ea typeface="微软雅黑" panose="020B0503020204020204" pitchFamily="34" charset="-122"/>
              </a:rPr>
              <a:t>，</a:t>
            </a:r>
            <a:r>
              <a:rPr lang="en-US" altLang="zh-CN" sz="2000" dirty="0">
                <a:solidFill>
                  <a:schemeClr val="tx1"/>
                </a:solidFill>
                <a:latin typeface="微软雅黑" panose="020B0503020204020204" pitchFamily="34" charset="-122"/>
                <a:ea typeface="微软雅黑" panose="020B0503020204020204" pitchFamily="34" charset="-122"/>
              </a:rPr>
              <a:t>150.0%)</a:t>
            </a:r>
            <a:r>
              <a:rPr lang="zh-CN" altLang="zh-CN" sz="2000" dirty="0">
                <a:solidFill>
                  <a:schemeClr val="tx1"/>
                </a:solidFill>
                <a:latin typeface="微软雅黑" panose="020B0503020204020204" pitchFamily="34" charset="-122"/>
                <a:ea typeface="微软雅黑" panose="020B0503020204020204" pitchFamily="34" charset="-122"/>
              </a:rPr>
              <a:t>，如图</a:t>
            </a:r>
            <a:r>
              <a:rPr lang="en-US" altLang="zh-CN" sz="2000" dirty="0">
                <a:solidFill>
                  <a:schemeClr val="tx1"/>
                </a:solidFill>
                <a:latin typeface="微软雅黑" panose="020B0503020204020204" pitchFamily="34" charset="-122"/>
                <a:ea typeface="微软雅黑" panose="020B0503020204020204" pitchFamily="34" charset="-122"/>
              </a:rPr>
              <a:t>3-3</a:t>
            </a:r>
            <a:r>
              <a:rPr lang="zh-CN" altLang="zh-CN" sz="2000" dirty="0">
                <a:solidFill>
                  <a:schemeClr val="tx1"/>
                </a:solidFill>
                <a:latin typeface="微软雅黑" panose="020B0503020204020204" pitchFamily="34" charset="-122"/>
                <a:ea typeface="微软雅黑" panose="020B0503020204020204" pitchFamily="34" charset="-122"/>
              </a:rPr>
              <a:t>所示。</a:t>
            </a:r>
          </a:p>
        </p:txBody>
      </p:sp>
      <p:sp>
        <p:nvSpPr>
          <p:cNvPr id="6" name="文本框 5">
            <a:extLst>
              <a:ext uri="{FF2B5EF4-FFF2-40B4-BE49-F238E27FC236}">
                <a16:creationId xmlns:a16="http://schemas.microsoft.com/office/drawing/2014/main" id="{155E3157-C529-481A-B96E-6850892AC5A7}"/>
              </a:ext>
            </a:extLst>
          </p:cNvPr>
          <p:cNvSpPr txBox="1"/>
          <p:nvPr/>
        </p:nvSpPr>
        <p:spPr>
          <a:xfrm>
            <a:off x="2954199" y="136014"/>
            <a:ext cx="1980029" cy="523220"/>
          </a:xfrm>
          <a:prstGeom prst="rect">
            <a:avLst/>
          </a:prstGeom>
          <a:noFill/>
        </p:spPr>
        <p:txBody>
          <a:bodyPr wrap="none" rtlCol="0">
            <a:spAutoFit/>
          </a:bodyPr>
          <a:lstStyle/>
          <a:p>
            <a:r>
              <a:rPr lang="zh-CN" altLang="en-US" sz="2800" b="1" dirty="0">
                <a:solidFill>
                  <a:schemeClr val="accent1"/>
                </a:solidFill>
              </a:rPr>
              <a:t>任务实施：</a:t>
            </a:r>
          </a:p>
        </p:txBody>
      </p:sp>
      <p:grpSp>
        <p:nvGrpSpPr>
          <p:cNvPr id="7" name="组合 6">
            <a:extLst>
              <a:ext uri="{FF2B5EF4-FFF2-40B4-BE49-F238E27FC236}">
                <a16:creationId xmlns:a16="http://schemas.microsoft.com/office/drawing/2014/main" id="{B9EF5697-9073-4829-DC19-747CA10C7552}"/>
              </a:ext>
            </a:extLst>
          </p:cNvPr>
          <p:cNvGrpSpPr/>
          <p:nvPr/>
        </p:nvGrpSpPr>
        <p:grpSpPr>
          <a:xfrm>
            <a:off x="30389" y="1064025"/>
            <a:ext cx="2165030" cy="918222"/>
            <a:chOff x="50707" y="1481511"/>
            <a:chExt cx="2165030" cy="918222"/>
          </a:xfrm>
        </p:grpSpPr>
        <p:sp>
          <p:nvSpPr>
            <p:cNvPr id="8" name="矩形: 圆角 7">
              <a:extLst>
                <a:ext uri="{FF2B5EF4-FFF2-40B4-BE49-F238E27FC236}">
                  <a16:creationId xmlns:a16="http://schemas.microsoft.com/office/drawing/2014/main" id="{BCF8EAC2-71DA-EEEF-4DF9-C87A5460EF23}"/>
                </a:ext>
              </a:extLst>
            </p:cNvPr>
            <p:cNvSpPr/>
            <p:nvPr/>
          </p:nvSpPr>
          <p:spPr>
            <a:xfrm>
              <a:off x="83895" y="1481511"/>
              <a:ext cx="2131842" cy="91822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43762299-A1D7-E020-D005-17C510D8DB29}"/>
                </a:ext>
              </a:extLst>
            </p:cNvPr>
            <p:cNvSpPr txBox="1"/>
            <p:nvPr/>
          </p:nvSpPr>
          <p:spPr>
            <a:xfrm>
              <a:off x="50707" y="1485709"/>
              <a:ext cx="2064281" cy="830997"/>
            </a:xfrm>
            <a:prstGeom prst="rect">
              <a:avLst/>
            </a:prstGeom>
            <a:noFill/>
          </p:spPr>
          <p:txBody>
            <a:bodyPr wrap="square" rtlCol="0">
              <a:spAutoFit/>
            </a:bodyPr>
            <a:lstStyle/>
            <a:p>
              <a:pPr algn="ctr"/>
              <a:r>
                <a:rPr lang="zh-CN" altLang="en-US" sz="2400" b="1" dirty="0">
                  <a:solidFill>
                    <a:schemeClr val="bg1"/>
                  </a:solidFill>
                </a:rPr>
                <a:t>课堂案例</a:t>
              </a:r>
              <a:r>
                <a:rPr lang="en-US" altLang="zh-CN" sz="2400" b="1" dirty="0">
                  <a:solidFill>
                    <a:schemeClr val="bg1"/>
                  </a:solidFill>
                </a:rPr>
                <a:t>— —</a:t>
              </a:r>
              <a:r>
                <a:rPr lang="zh-CN" altLang="en-US" sz="2400" b="1" dirty="0">
                  <a:solidFill>
                    <a:schemeClr val="bg1"/>
                  </a:solidFill>
                </a:rPr>
                <a:t>海市蜃楼</a:t>
              </a:r>
            </a:p>
          </p:txBody>
        </p:sp>
      </p:grpSp>
      <p:pic>
        <p:nvPicPr>
          <p:cNvPr id="10" name="图片 9" descr="图3-3">
            <a:extLst>
              <a:ext uri="{FF2B5EF4-FFF2-40B4-BE49-F238E27FC236}">
                <a16:creationId xmlns:a16="http://schemas.microsoft.com/office/drawing/2014/main" id="{60BC7F2B-EEBE-CD41-5288-D69CD2CE4686}"/>
              </a:ext>
            </a:extLst>
          </p:cNvPr>
          <p:cNvPicPr>
            <a:picLocks noChangeAspect="1"/>
          </p:cNvPicPr>
          <p:nvPr/>
        </p:nvPicPr>
        <p:blipFill>
          <a:blip r:embed="rId3"/>
          <a:stretch>
            <a:fillRect/>
          </a:stretch>
        </p:blipFill>
        <p:spPr>
          <a:xfrm>
            <a:off x="2612469" y="2709391"/>
            <a:ext cx="8411022" cy="2897823"/>
          </a:xfrm>
          <a:prstGeom prst="rect">
            <a:avLst/>
          </a:prstGeom>
        </p:spPr>
      </p:pic>
      <p:sp>
        <p:nvSpPr>
          <p:cNvPr id="12" name="文本框 11">
            <a:extLst>
              <a:ext uri="{FF2B5EF4-FFF2-40B4-BE49-F238E27FC236}">
                <a16:creationId xmlns:a16="http://schemas.microsoft.com/office/drawing/2014/main" id="{6D2AB3C7-846B-D307-6C97-A1323CD4A3BA}"/>
              </a:ext>
            </a:extLst>
          </p:cNvPr>
          <p:cNvSpPr txBox="1"/>
          <p:nvPr/>
        </p:nvSpPr>
        <p:spPr>
          <a:xfrm>
            <a:off x="3480811" y="5491326"/>
            <a:ext cx="6098720" cy="460382"/>
          </a:xfrm>
          <a:prstGeom prst="rect">
            <a:avLst/>
          </a:prstGeom>
          <a:noFill/>
        </p:spPr>
        <p:txBody>
          <a:bodyPr wrap="square">
            <a:spAutoFit/>
          </a:bodyPr>
          <a:lstStyle/>
          <a:p>
            <a:pPr indent="152400" algn="ctr">
              <a:lnSpc>
                <a:spcPct val="150000"/>
              </a:lnSpc>
            </a:pP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800" kern="100" dirty="0">
                <a:effectLst/>
                <a:latin typeface="Calibri" panose="020F0502020204030204" pitchFamily="34" charset="0"/>
                <a:ea typeface="宋体" panose="02010600030101010101" pitchFamily="2" charset="-122"/>
                <a:cs typeface="宋体" panose="02010600030101010101" pitchFamily="2" charset="-122"/>
              </a:rPr>
              <a:t>3-3</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43574332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OTBkYmQ4ODUyMzM0NjY3ODk5ZDU1YmE3MTljNTEyYzAifQ=="/>
</p:tagLst>
</file>

<file path=ppt/tags/tag10.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14.xml><?xml version="1.0" encoding="utf-8"?>
<p:tagLst xmlns:a="http://schemas.openxmlformats.org/drawingml/2006/main" xmlns:r="http://schemas.openxmlformats.org/officeDocument/2006/relationships" xmlns:p="http://schemas.openxmlformats.org/presentationml/2006/main">
  <p:tag name="ISLIDE.ICON" val="#167752;"/>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16.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17.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18.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19.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xml><?xml version="1.0" encoding="utf-8"?>
<p:tagLst xmlns:a="http://schemas.openxmlformats.org/drawingml/2006/main" xmlns:r="http://schemas.openxmlformats.org/officeDocument/2006/relationships" xmlns:p="http://schemas.openxmlformats.org/presentationml/2006/main">
  <p:tag name="ISLIDE.ICON" val="#167752;"/>
</p:tagLst>
</file>

<file path=ppt/tags/tag20.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1.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2.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3.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4.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5.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6.xml><?xml version="1.0" encoding="utf-8"?>
<p:tagLst xmlns:a="http://schemas.openxmlformats.org/drawingml/2006/main" xmlns:r="http://schemas.openxmlformats.org/officeDocument/2006/relationships" xmlns:p="http://schemas.openxmlformats.org/presentationml/2006/main">
  <p:tag name="KSO_WM_DIAGRAM_VIRTUALLY_FRAME" val="{&quot;height&quot;:402.55811023622044,&quot;left&quot;:426.5033858267717,&quot;top&quot;:68.72094488188976,&quot;width&quot;:371.17881889763777}"/>
</p:tagLst>
</file>

<file path=ppt/tags/tag27.xml><?xml version="1.0" encoding="utf-8"?>
<p:tagLst xmlns:a="http://schemas.openxmlformats.org/drawingml/2006/main" xmlns:r="http://schemas.openxmlformats.org/officeDocument/2006/relationships" xmlns:p="http://schemas.openxmlformats.org/presentationml/2006/main">
  <p:tag name="ISLIDE.ICON" val="#167752;"/>
</p:tagLst>
</file>

<file path=ppt/tags/tag28.xml><?xml version="1.0" encoding="utf-8"?>
<p:tagLst xmlns:a="http://schemas.openxmlformats.org/drawingml/2006/main" xmlns:r="http://schemas.openxmlformats.org/officeDocument/2006/relationships" xmlns:p="http://schemas.openxmlformats.org/presentationml/2006/main">
  <p:tag name="ISLIDE.ICON" val="#167752;"/>
</p:tagLst>
</file>

<file path=ppt/tags/tag29.xml><?xml version="1.0" encoding="utf-8"?>
<p:tagLst xmlns:a="http://schemas.openxmlformats.org/drawingml/2006/main" xmlns:r="http://schemas.openxmlformats.org/officeDocument/2006/relationships" xmlns:p="http://schemas.openxmlformats.org/presentationml/2006/main">
  <p:tag name="ISLIDE.ICON" val="#167752;"/>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30.xml><?xml version="1.0" encoding="utf-8"?>
<p:tagLst xmlns:a="http://schemas.openxmlformats.org/drawingml/2006/main" xmlns:r="http://schemas.openxmlformats.org/officeDocument/2006/relationships" xmlns:p="http://schemas.openxmlformats.org/presentationml/2006/main">
  <p:tag name="ISLIDE.ICON" val="#167752;"/>
</p:tagLst>
</file>

<file path=ppt/tags/tag31.xml><?xml version="1.0" encoding="utf-8"?>
<p:tagLst xmlns:a="http://schemas.openxmlformats.org/drawingml/2006/main" xmlns:r="http://schemas.openxmlformats.org/officeDocument/2006/relationships" xmlns:p="http://schemas.openxmlformats.org/presentationml/2006/main">
  <p:tag name="ISLIDE.ICON" val="#167752;"/>
</p:tagLst>
</file>

<file path=ppt/tags/tag32.xml><?xml version="1.0" encoding="utf-8"?>
<p:tagLst xmlns:a="http://schemas.openxmlformats.org/drawingml/2006/main" xmlns:r="http://schemas.openxmlformats.org/officeDocument/2006/relationships" xmlns:p="http://schemas.openxmlformats.org/presentationml/2006/main">
  <p:tag name="ISLIDE.ICON" val="#167752;"/>
</p:tagLst>
</file>

<file path=ppt/tags/tag33.xml><?xml version="1.0" encoding="utf-8"?>
<p:tagLst xmlns:a="http://schemas.openxmlformats.org/drawingml/2006/main" xmlns:r="http://schemas.openxmlformats.org/officeDocument/2006/relationships" xmlns:p="http://schemas.openxmlformats.org/presentationml/2006/main">
  <p:tag name="ISLIDE.ICON" val="#167752;"/>
</p:tagLst>
</file>

<file path=ppt/tags/tag34.xml><?xml version="1.0" encoding="utf-8"?>
<p:tagLst xmlns:a="http://schemas.openxmlformats.org/drawingml/2006/main" xmlns:r="http://schemas.openxmlformats.org/officeDocument/2006/relationships" xmlns:p="http://schemas.openxmlformats.org/presentationml/2006/main">
  <p:tag name="ISLIDE.ICON" val="#167752;"/>
</p:tagLst>
</file>

<file path=ppt/tags/tag35.xml><?xml version="1.0" encoding="utf-8"?>
<p:tagLst xmlns:a="http://schemas.openxmlformats.org/drawingml/2006/main" xmlns:r="http://schemas.openxmlformats.org/officeDocument/2006/relationships" xmlns:p="http://schemas.openxmlformats.org/presentationml/2006/main">
  <p:tag name="ISLIDE.ICON" val="#167752;"/>
</p:tagLst>
</file>

<file path=ppt/tags/tag36.xml><?xml version="1.0" encoding="utf-8"?>
<p:tagLst xmlns:a="http://schemas.openxmlformats.org/drawingml/2006/main" xmlns:r="http://schemas.openxmlformats.org/officeDocument/2006/relationships" xmlns:p="http://schemas.openxmlformats.org/presentationml/2006/main">
  <p:tag name="ISLIDE.ICON" val="#167752;"/>
</p:tagLst>
</file>

<file path=ppt/tags/tag37.xml><?xml version="1.0" encoding="utf-8"?>
<p:tagLst xmlns:a="http://schemas.openxmlformats.org/drawingml/2006/main" xmlns:r="http://schemas.openxmlformats.org/officeDocument/2006/relationships" xmlns:p="http://schemas.openxmlformats.org/presentationml/2006/main">
  <p:tag name="ISLIDE.ICON" val="#167752;"/>
</p:tagLst>
</file>

<file path=ppt/tags/tag38.xml><?xml version="1.0" encoding="utf-8"?>
<p:tagLst xmlns:a="http://schemas.openxmlformats.org/drawingml/2006/main" xmlns:r="http://schemas.openxmlformats.org/officeDocument/2006/relationships" xmlns:p="http://schemas.openxmlformats.org/presentationml/2006/main">
  <p:tag name="ISLIDE.ICON" val="#167752;"/>
</p:tagLst>
</file>

<file path=ppt/tags/tag39.xml><?xml version="1.0" encoding="utf-8"?>
<p:tagLst xmlns:a="http://schemas.openxmlformats.org/drawingml/2006/main" xmlns:r="http://schemas.openxmlformats.org/officeDocument/2006/relationships" xmlns:p="http://schemas.openxmlformats.org/presentationml/2006/main">
  <p:tag name="ISLIDE.ICON" val="#167752;"/>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40.xml><?xml version="1.0" encoding="utf-8"?>
<p:tagLst xmlns:a="http://schemas.openxmlformats.org/drawingml/2006/main" xmlns:r="http://schemas.openxmlformats.org/officeDocument/2006/relationships" xmlns:p="http://schemas.openxmlformats.org/presentationml/2006/main">
  <p:tag name="ISLIDE.ICON" val="#167752;"/>
</p:tagLst>
</file>

<file path=ppt/tags/tag41.xml><?xml version="1.0" encoding="utf-8"?>
<p:tagLst xmlns:a="http://schemas.openxmlformats.org/drawingml/2006/main" xmlns:r="http://schemas.openxmlformats.org/officeDocument/2006/relationships" xmlns:p="http://schemas.openxmlformats.org/presentationml/2006/main">
  <p:tag name="ISLIDE.ICON" val="#167752;"/>
</p:tagLst>
</file>

<file path=ppt/tags/tag42.xml><?xml version="1.0" encoding="utf-8"?>
<p:tagLst xmlns:a="http://schemas.openxmlformats.org/drawingml/2006/main" xmlns:r="http://schemas.openxmlformats.org/officeDocument/2006/relationships" xmlns:p="http://schemas.openxmlformats.org/presentationml/2006/main">
  <p:tag name="ISLIDE.ICON" val="#167752;#48750;"/>
</p:tagLst>
</file>

<file path=ppt/tags/tag43.xml><?xml version="1.0" encoding="utf-8"?>
<p:tagLst xmlns:a="http://schemas.openxmlformats.org/drawingml/2006/main" xmlns:r="http://schemas.openxmlformats.org/officeDocument/2006/relationships" xmlns:p="http://schemas.openxmlformats.org/presentationml/2006/main">
  <p:tag name="ISLIDE.ICON" val="#167752;"/>
</p:tagLst>
</file>

<file path=ppt/tags/tag44.xml><?xml version="1.0" encoding="utf-8"?>
<p:tagLst xmlns:a="http://schemas.openxmlformats.org/drawingml/2006/main" xmlns:r="http://schemas.openxmlformats.org/officeDocument/2006/relationships" xmlns:p="http://schemas.openxmlformats.org/presentationml/2006/main">
  <p:tag name="ISLIDE.ICON" val="#167752;"/>
</p:tagLst>
</file>

<file path=ppt/tags/tag45.xml><?xml version="1.0" encoding="utf-8"?>
<p:tagLst xmlns:a="http://schemas.openxmlformats.org/drawingml/2006/main" xmlns:r="http://schemas.openxmlformats.org/officeDocument/2006/relationships" xmlns:p="http://schemas.openxmlformats.org/presentationml/2006/main">
  <p:tag name="ISLIDE.ICON" val="#167752;"/>
</p:tagLst>
</file>

<file path=ppt/tags/tag46.xml><?xml version="1.0" encoding="utf-8"?>
<p:tagLst xmlns:a="http://schemas.openxmlformats.org/drawingml/2006/main" xmlns:r="http://schemas.openxmlformats.org/officeDocument/2006/relationships" xmlns:p="http://schemas.openxmlformats.org/presentationml/2006/main">
  <p:tag name="ISLIDE.ICON" val="#167752;"/>
</p:tagLst>
</file>

<file path=ppt/tags/tag47.xml><?xml version="1.0" encoding="utf-8"?>
<p:tagLst xmlns:a="http://schemas.openxmlformats.org/drawingml/2006/main" xmlns:r="http://schemas.openxmlformats.org/officeDocument/2006/relationships" xmlns:p="http://schemas.openxmlformats.org/presentationml/2006/main">
  <p:tag name="ISLIDE.ICON" val="#167752;"/>
</p:tagLst>
</file>

<file path=ppt/tags/tag48.xml><?xml version="1.0" encoding="utf-8"?>
<p:tagLst xmlns:a="http://schemas.openxmlformats.org/drawingml/2006/main" xmlns:r="http://schemas.openxmlformats.org/officeDocument/2006/relationships" xmlns:p="http://schemas.openxmlformats.org/presentationml/2006/main">
  <p:tag name="ISLIDE.ICON" val="#167752;"/>
</p:tagLst>
</file>

<file path=ppt/tags/tag49.xml><?xml version="1.0" encoding="utf-8"?>
<p:tagLst xmlns:a="http://schemas.openxmlformats.org/drawingml/2006/main" xmlns:r="http://schemas.openxmlformats.org/officeDocument/2006/relationships" xmlns:p="http://schemas.openxmlformats.org/presentationml/2006/main">
  <p:tag name="ISLIDE.ICON" val="#167752;"/>
</p:tagLst>
</file>

<file path=ppt/tags/tag5.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50.xml><?xml version="1.0" encoding="utf-8"?>
<p:tagLst xmlns:a="http://schemas.openxmlformats.org/drawingml/2006/main" xmlns:r="http://schemas.openxmlformats.org/officeDocument/2006/relationships" xmlns:p="http://schemas.openxmlformats.org/presentationml/2006/main">
  <p:tag name="ISLIDE.ICON" val="#167752;#48750;"/>
</p:tagLst>
</file>

<file path=ppt/tags/tag51.xml><?xml version="1.0" encoding="utf-8"?>
<p:tagLst xmlns:a="http://schemas.openxmlformats.org/drawingml/2006/main" xmlns:r="http://schemas.openxmlformats.org/officeDocument/2006/relationships" xmlns:p="http://schemas.openxmlformats.org/presentationml/2006/main">
  <p:tag name="ISLIDE.ICON" val="#167752;"/>
</p:tagLst>
</file>

<file path=ppt/tags/tag52.xml><?xml version="1.0" encoding="utf-8"?>
<p:tagLst xmlns:a="http://schemas.openxmlformats.org/drawingml/2006/main" xmlns:r="http://schemas.openxmlformats.org/officeDocument/2006/relationships" xmlns:p="http://schemas.openxmlformats.org/presentationml/2006/main">
  <p:tag name="ISLIDE.ICON" val="#167752;"/>
</p:tagLst>
</file>

<file path=ppt/tags/tag53.xml><?xml version="1.0" encoding="utf-8"?>
<p:tagLst xmlns:a="http://schemas.openxmlformats.org/drawingml/2006/main" xmlns:r="http://schemas.openxmlformats.org/officeDocument/2006/relationships" xmlns:p="http://schemas.openxmlformats.org/presentationml/2006/main">
  <p:tag name="ISLIDE.ICON" val="#167752;"/>
</p:tagLst>
</file>

<file path=ppt/tags/tag54.xml><?xml version="1.0" encoding="utf-8"?>
<p:tagLst xmlns:a="http://schemas.openxmlformats.org/drawingml/2006/main" xmlns:r="http://schemas.openxmlformats.org/officeDocument/2006/relationships" xmlns:p="http://schemas.openxmlformats.org/presentationml/2006/main">
  <p:tag name="ISLIDE.ICON" val="#167752;"/>
</p:tagLst>
</file>

<file path=ppt/tags/tag55.xml><?xml version="1.0" encoding="utf-8"?>
<p:tagLst xmlns:a="http://schemas.openxmlformats.org/drawingml/2006/main" xmlns:r="http://schemas.openxmlformats.org/officeDocument/2006/relationships" xmlns:p="http://schemas.openxmlformats.org/presentationml/2006/main">
  <p:tag name="ISLIDE.ICON" val="#167752;"/>
</p:tagLst>
</file>

<file path=ppt/tags/tag56.xml><?xml version="1.0" encoding="utf-8"?>
<p:tagLst xmlns:a="http://schemas.openxmlformats.org/drawingml/2006/main" xmlns:r="http://schemas.openxmlformats.org/officeDocument/2006/relationships" xmlns:p="http://schemas.openxmlformats.org/presentationml/2006/main">
  <p:tag name="ISLIDE.ICON" val="#167752;"/>
</p:tagLst>
</file>

<file path=ppt/tags/tag57.xml><?xml version="1.0" encoding="utf-8"?>
<p:tagLst xmlns:a="http://schemas.openxmlformats.org/drawingml/2006/main" xmlns:r="http://schemas.openxmlformats.org/officeDocument/2006/relationships" xmlns:p="http://schemas.openxmlformats.org/presentationml/2006/main">
  <p:tag name="ISLIDE.ICON" val="#167752;"/>
</p:tagLst>
</file>

<file path=ppt/tags/tag58.xml><?xml version="1.0" encoding="utf-8"?>
<p:tagLst xmlns:a="http://schemas.openxmlformats.org/drawingml/2006/main" xmlns:r="http://schemas.openxmlformats.org/officeDocument/2006/relationships" xmlns:p="http://schemas.openxmlformats.org/presentationml/2006/main">
  <p:tag name="ISLIDE.ICON" val="#167752;"/>
</p:tagLst>
</file>

<file path=ppt/tags/tag59.xml><?xml version="1.0" encoding="utf-8"?>
<p:tagLst xmlns:a="http://schemas.openxmlformats.org/drawingml/2006/main" xmlns:r="http://schemas.openxmlformats.org/officeDocument/2006/relationships" xmlns:p="http://schemas.openxmlformats.org/presentationml/2006/main">
  <p:tag name="ISLIDE.ICON" val="#167752;"/>
</p:tagLst>
</file>

<file path=ppt/tags/tag6.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0.xml><?xml version="1.0" encoding="utf-8"?>
<p:tagLst xmlns:a="http://schemas.openxmlformats.org/drawingml/2006/main" xmlns:r="http://schemas.openxmlformats.org/officeDocument/2006/relationships" xmlns:p="http://schemas.openxmlformats.org/presentationml/2006/main">
  <p:tag name="ISLIDE.ICON" val="#167752;"/>
</p:tagLst>
</file>

<file path=ppt/tags/tag61.xml><?xml version="1.0" encoding="utf-8"?>
<p:tagLst xmlns:a="http://schemas.openxmlformats.org/drawingml/2006/main" xmlns:r="http://schemas.openxmlformats.org/officeDocument/2006/relationships" xmlns:p="http://schemas.openxmlformats.org/presentationml/2006/main">
  <p:tag name="ISLIDE.ICON" val="#167752;"/>
</p:tagLst>
</file>

<file path=ppt/tags/tag62.xml><?xml version="1.0" encoding="utf-8"?>
<p:tagLst xmlns:a="http://schemas.openxmlformats.org/drawingml/2006/main" xmlns:r="http://schemas.openxmlformats.org/officeDocument/2006/relationships" xmlns:p="http://schemas.openxmlformats.org/presentationml/2006/main">
  <p:tag name="ISLIDE.ICON" val="#167752;"/>
</p:tagLst>
</file>

<file path=ppt/tags/tag63.xml><?xml version="1.0" encoding="utf-8"?>
<p:tagLst xmlns:a="http://schemas.openxmlformats.org/drawingml/2006/main" xmlns:r="http://schemas.openxmlformats.org/officeDocument/2006/relationships" xmlns:p="http://schemas.openxmlformats.org/presentationml/2006/main">
  <p:tag name="ISLIDE.ICON" val="#167752;#48750;"/>
</p:tagLst>
</file>

<file path=ppt/tags/tag64.xml><?xml version="1.0" encoding="utf-8"?>
<p:tagLst xmlns:a="http://schemas.openxmlformats.org/drawingml/2006/main" xmlns:r="http://schemas.openxmlformats.org/officeDocument/2006/relationships" xmlns:p="http://schemas.openxmlformats.org/presentationml/2006/main">
  <p:tag name="ISLIDE.ICON" val="#167752;"/>
</p:tagLst>
</file>

<file path=ppt/tags/tag65.xml><?xml version="1.0" encoding="utf-8"?>
<p:tagLst xmlns:a="http://schemas.openxmlformats.org/drawingml/2006/main" xmlns:r="http://schemas.openxmlformats.org/officeDocument/2006/relationships" xmlns:p="http://schemas.openxmlformats.org/presentationml/2006/main">
  <p:tag name="ISLIDE.ICON" val="#167752;"/>
</p:tagLst>
</file>

<file path=ppt/tags/tag66.xml><?xml version="1.0" encoding="utf-8"?>
<p:tagLst xmlns:a="http://schemas.openxmlformats.org/drawingml/2006/main" xmlns:r="http://schemas.openxmlformats.org/officeDocument/2006/relationships" xmlns:p="http://schemas.openxmlformats.org/presentationml/2006/main">
  <p:tag name="ISLIDE.ICON" val="#167752;"/>
</p:tagLst>
</file>

<file path=ppt/tags/tag67.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8.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69.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70.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ags/tag8.xml><?xml version="1.0" encoding="utf-8"?>
<p:tagLst xmlns:a="http://schemas.openxmlformats.org/drawingml/2006/main" xmlns:r="http://schemas.openxmlformats.org/officeDocument/2006/relationships" xmlns:p="http://schemas.openxmlformats.org/presentationml/2006/main">
  <p:tag name="ISLIDE.ICON" val="#167752;"/>
</p:tagLst>
</file>

<file path=ppt/tags/tag9.xml><?xml version="1.0" encoding="utf-8"?>
<p:tagLst xmlns:a="http://schemas.openxmlformats.org/drawingml/2006/main" xmlns:r="http://schemas.openxmlformats.org/officeDocument/2006/relationships" xmlns:p="http://schemas.openxmlformats.org/presentationml/2006/main">
  <p:tag name="KSO_WM_DIAGRAM_VIRTUALLY_FRAME" val="{&quot;height&quot;:364.6182677165354,&quot;left&quot;:39.51094488188976,&quot;top&quot;:107.88173228346457,&quot;width&quot;:890.9189763779528}"/>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44546A"/>
      </a:dk2>
      <a:lt2>
        <a:srgbClr val="E7E6E6"/>
      </a:lt2>
      <a:accent1>
        <a:srgbClr val="324A7A"/>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微软雅黑">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4126</Words>
  <Application>Microsoft Office PowerPoint</Application>
  <PresentationFormat>宽屏</PresentationFormat>
  <Paragraphs>262</Paragraphs>
  <Slides>45</Slides>
  <Notes>5</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45</vt:i4>
      </vt:variant>
    </vt:vector>
  </HeadingPairs>
  <TitlesOfParts>
    <vt:vector size="51" baseType="lpstr">
      <vt:lpstr>等线</vt:lpstr>
      <vt:lpstr>宋体</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3</cp:revision>
  <dcterms:created xsi:type="dcterms:W3CDTF">2022-12-20T13:09:00Z</dcterms:created>
  <dcterms:modified xsi:type="dcterms:W3CDTF">2024-06-10T18:41:05Z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6EB8C865D0F54AFD95AA1B19AC70CFFA_12</vt:lpwstr>
  </property>
  <property fmtid="{D5CDD505-2E9C-101B-9397-08002B2CF9AE}" pid="3" name="KSOProductBuildVer">
    <vt:lpwstr>2052-12.1.0.16729</vt:lpwstr>
  </property>
</Properties>
</file>